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6.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738" r:id="rId5"/>
  </p:sldMasterIdLst>
  <p:notesMasterIdLst>
    <p:notesMasterId r:id="rId41"/>
  </p:notesMasterIdLst>
  <p:handoutMasterIdLst>
    <p:handoutMasterId r:id="rId42"/>
  </p:handoutMasterIdLst>
  <p:sldIdLst>
    <p:sldId id="394" r:id="rId6"/>
    <p:sldId id="530" r:id="rId7"/>
    <p:sldId id="531" r:id="rId8"/>
    <p:sldId id="537" r:id="rId9"/>
    <p:sldId id="528" r:id="rId10"/>
    <p:sldId id="524" r:id="rId11"/>
    <p:sldId id="506" r:id="rId12"/>
    <p:sldId id="519" r:id="rId13"/>
    <p:sldId id="507" r:id="rId14"/>
    <p:sldId id="508" r:id="rId15"/>
    <p:sldId id="517" r:id="rId16"/>
    <p:sldId id="513" r:id="rId17"/>
    <p:sldId id="525" r:id="rId18"/>
    <p:sldId id="520" r:id="rId19"/>
    <p:sldId id="509" r:id="rId20"/>
    <p:sldId id="518" r:id="rId21"/>
    <p:sldId id="512" r:id="rId22"/>
    <p:sldId id="522" r:id="rId23"/>
    <p:sldId id="502" r:id="rId24"/>
    <p:sldId id="521" r:id="rId25"/>
    <p:sldId id="489" r:id="rId26"/>
    <p:sldId id="404" r:id="rId27"/>
    <p:sldId id="535" r:id="rId28"/>
    <p:sldId id="546" r:id="rId29"/>
    <p:sldId id="407" r:id="rId30"/>
    <p:sldId id="464" r:id="rId31"/>
    <p:sldId id="547" r:id="rId32"/>
    <p:sldId id="549" r:id="rId33"/>
    <p:sldId id="545" r:id="rId34"/>
    <p:sldId id="532" r:id="rId35"/>
    <p:sldId id="538" r:id="rId36"/>
    <p:sldId id="526" r:id="rId37"/>
    <p:sldId id="536" r:id="rId38"/>
    <p:sldId id="552" r:id="rId39"/>
    <p:sldId id="52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95A6B"/>
    <a:srgbClr val="BFB1AC"/>
    <a:srgbClr val="31B7BC"/>
    <a:srgbClr val="E94F35"/>
    <a:srgbClr val="D4CAC8"/>
    <a:srgbClr val="595857"/>
    <a:srgbClr val="8B7E79"/>
    <a:srgbClr val="E9E4E3"/>
    <a:srgbClr val="94B6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7" autoAdjust="0"/>
    <p:restoredTop sz="80105" autoAdjust="0"/>
  </p:normalViewPr>
  <p:slideViewPr>
    <p:cSldViewPr>
      <p:cViewPr varScale="1">
        <p:scale>
          <a:sx n="55" d="100"/>
          <a:sy n="55" d="100"/>
        </p:scale>
        <p:origin x="1136" y="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28" d="100"/>
        <a:sy n="128" d="100"/>
      </p:scale>
      <p:origin x="0" y="-11466"/>
    </p:cViewPr>
  </p:sorterViewPr>
  <p:notesViewPr>
    <p:cSldViewPr showGuides="1">
      <p:cViewPr varScale="1">
        <p:scale>
          <a:sx n="86" d="100"/>
          <a:sy n="86" d="100"/>
        </p:scale>
        <p:origin x="330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F39200"/>
                </a:solidFill>
                <a:latin typeface="+mn-lt"/>
                <a:ea typeface="+mn-ea"/>
                <a:cs typeface="+mn-cs"/>
              </a:defRPr>
            </a:pPr>
            <a:r>
              <a:rPr lang="en-US" dirty="0"/>
              <a:t>Adverse Events</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F3920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39200"/>
            </a:solidFill>
            <a:ln>
              <a:noFill/>
            </a:ln>
            <a:effectLst/>
          </c:spPr>
          <c:invertIfNegative val="0"/>
          <c:cat>
            <c:strRef>
              <c:f>Sheet1!$A$2:$A$4</c:f>
              <c:strCache>
                <c:ptCount val="3"/>
                <c:pt idx="0">
                  <c:v>IAB Bleeding Requiring Transfusion</c:v>
                </c:pt>
                <c:pt idx="1">
                  <c:v>IAB Major Vascular Complications</c:v>
                </c:pt>
                <c:pt idx="2">
                  <c:v>IAB Minor Vascular Complications</c:v>
                </c:pt>
              </c:strCache>
            </c:strRef>
          </c:cat>
          <c:val>
            <c:numRef>
              <c:f>Sheet1!$B$2:$B$4</c:f>
              <c:numCache>
                <c:formatCode>0.00%</c:formatCode>
                <c:ptCount val="3"/>
                <c:pt idx="0">
                  <c:v>3.3000000000000002E-2</c:v>
                </c:pt>
                <c:pt idx="1">
                  <c:v>7.0000000000000001E-3</c:v>
                </c:pt>
                <c:pt idx="2">
                  <c:v>0.02</c:v>
                </c:pt>
              </c:numCache>
            </c:numRef>
          </c:val>
          <c:extLst>
            <c:ext xmlns:c16="http://schemas.microsoft.com/office/drawing/2014/chart" uri="{C3380CC4-5D6E-409C-BE32-E72D297353CC}">
              <c16:uniqueId val="{00000000-FCDB-40B8-B354-7A92BDBA373D}"/>
            </c:ext>
          </c:extLst>
        </c:ser>
        <c:dLbls>
          <c:showLegendKey val="0"/>
          <c:showVal val="0"/>
          <c:showCatName val="0"/>
          <c:showSerName val="0"/>
          <c:showPercent val="0"/>
          <c:showBubbleSize val="0"/>
        </c:dLbls>
        <c:gapWidth val="219"/>
        <c:overlap val="-27"/>
        <c:axId val="382906816"/>
        <c:axId val="382911408"/>
      </c:barChart>
      <c:catAx>
        <c:axId val="382906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F39200"/>
                </a:solidFill>
                <a:latin typeface="+mn-lt"/>
                <a:ea typeface="+mn-ea"/>
                <a:cs typeface="+mn-cs"/>
              </a:defRPr>
            </a:pPr>
            <a:endParaRPr lang="en-US"/>
          </a:p>
        </c:txPr>
        <c:crossAx val="382911408"/>
        <c:crosses val="autoZero"/>
        <c:auto val="1"/>
        <c:lblAlgn val="ctr"/>
        <c:lblOffset val="100"/>
        <c:noMultiLvlLbl val="0"/>
      </c:catAx>
      <c:valAx>
        <c:axId val="382911408"/>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829068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rgbClr val="F392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3FA694-3C5E-4419-8942-5D823561E7AD}" type="datetimeFigureOut">
              <a:rPr lang="en-US" smtClean="0"/>
              <a:t>5/4/2020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0AA84-D4E9-4A90-89DC-ADABC4A787B1}" type="slidenum">
              <a:rPr lang="en-US" smtClean="0"/>
              <a:t>‹#›</a:t>
            </a:fld>
            <a:endParaRPr lang="en-US" dirty="0"/>
          </a:p>
        </p:txBody>
      </p:sp>
    </p:spTree>
    <p:extLst>
      <p:ext uri="{BB962C8B-B14F-4D97-AF65-F5344CB8AC3E}">
        <p14:creationId xmlns:p14="http://schemas.microsoft.com/office/powerpoint/2010/main" val="3169970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884A92-D01A-481C-99AA-1B1970270B8B}" type="datetimeFigureOut">
              <a:rPr lang="en-US" smtClean="0"/>
              <a:t>5/4/2020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A8C38-4467-40AF-8DE7-0AD3050867D6}" type="slidenum">
              <a:rPr lang="en-US" smtClean="0"/>
              <a:t>‹#›</a:t>
            </a:fld>
            <a:endParaRPr lang="en-US" dirty="0"/>
          </a:p>
        </p:txBody>
      </p:sp>
    </p:spTree>
    <p:extLst>
      <p:ext uri="{BB962C8B-B14F-4D97-AF65-F5344CB8AC3E}">
        <p14:creationId xmlns:p14="http://schemas.microsoft.com/office/powerpoint/2010/main" val="2147120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latin typeface="Arial"/>
            </a:endParaRPr>
          </a:p>
        </p:txBody>
      </p:sp>
      <p:sp>
        <p:nvSpPr>
          <p:cNvPr id="4" name="Slide Number Placeholder 3"/>
          <p:cNvSpPr>
            <a:spLocks noGrp="1"/>
          </p:cNvSpPr>
          <p:nvPr>
            <p:ph type="sldNum" sz="quarter" idx="10"/>
          </p:nvPr>
        </p:nvSpPr>
        <p:spPr/>
        <p:txBody>
          <a:bodyPr/>
          <a:lstStyle/>
          <a:p>
            <a:fld id="{87760144-D0C3-5E4E-92CB-9B04C630ABBF}" type="slidenum">
              <a:rPr lang="en-US" smtClean="0">
                <a:solidFill>
                  <a:prstClr val="black"/>
                </a:solidFill>
                <a:latin typeface="Arial"/>
              </a:rPr>
              <a:pPr/>
              <a:t>1</a:t>
            </a:fld>
            <a:endParaRPr lang="en-US" dirty="0">
              <a:solidFill>
                <a:prstClr val="black"/>
              </a:solidFill>
              <a:latin typeface="Arial"/>
            </a:endParaRPr>
          </a:p>
        </p:txBody>
      </p:sp>
    </p:spTree>
    <p:extLst>
      <p:ext uri="{BB962C8B-B14F-4D97-AF65-F5344CB8AC3E}">
        <p14:creationId xmlns:p14="http://schemas.microsoft.com/office/powerpoint/2010/main" val="2252917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Positioning</a:t>
            </a:r>
            <a:r>
              <a:rPr lang="en-US" baseline="0" dirty="0"/>
              <a:t> of the transducer is the most common of the operator errors.  The catheter should be in line with the plebostatic axis.  Small changes or in properly leveled lines can lead to inaccurate pressures.  In addition when the patient’s position changes, the arterial line may need to be releveled.  Finally over time there is a drift from the baseline.  It is important to note that a difference of 10mmHg from the actual press is clinically relevant.  For every 20mmHg difference from the actual pressure it is considered clinically unacceptable.</a:t>
            </a:r>
            <a:endParaRPr lang="en-US" dirty="0"/>
          </a:p>
        </p:txBody>
      </p:sp>
      <p:sp>
        <p:nvSpPr>
          <p:cNvPr id="4" name="Slide Number Placeholder 3"/>
          <p:cNvSpPr>
            <a:spLocks noGrp="1"/>
          </p:cNvSpPr>
          <p:nvPr>
            <p:ph type="sldNum" sz="quarter" idx="10"/>
          </p:nvPr>
        </p:nvSpPr>
        <p:spPr/>
        <p:txBody>
          <a:bodyPr/>
          <a:lstStyle/>
          <a:p>
            <a:fld id="{5C6A8C38-4467-40AF-8DE7-0AD3050867D6}" type="slidenum">
              <a:rPr lang="en-US" smtClean="0"/>
              <a:t>11</a:t>
            </a:fld>
            <a:endParaRPr lang="en-US" dirty="0"/>
          </a:p>
        </p:txBody>
      </p:sp>
    </p:spTree>
    <p:extLst>
      <p:ext uri="{BB962C8B-B14F-4D97-AF65-F5344CB8AC3E}">
        <p14:creationId xmlns:p14="http://schemas.microsoft.com/office/powerpoint/2010/main" val="1859995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Zeroing</a:t>
            </a:r>
            <a:r>
              <a:rPr lang="en-US" baseline="0" dirty="0"/>
              <a:t> is done to calibrate the system to atmospheric and hydrostatic pressure.  Re-zeroing must occasionally take place as there is a gradual drift away from the calibration point.  This causes the pressures to no longer be accurate.  Times when re-zeroing might be required include, after disconnection from the monitor, redressing the arterial line, drawing blood from the line or troubleshooting the arterial line such as aspirating for clots.</a:t>
            </a:r>
            <a:endParaRPr lang="en-US" dirty="0"/>
          </a:p>
        </p:txBody>
      </p:sp>
      <p:sp>
        <p:nvSpPr>
          <p:cNvPr id="4" name="Slide Number Placeholder 3"/>
          <p:cNvSpPr>
            <a:spLocks noGrp="1"/>
          </p:cNvSpPr>
          <p:nvPr>
            <p:ph type="sldNum" sz="quarter" idx="10"/>
          </p:nvPr>
        </p:nvSpPr>
        <p:spPr/>
        <p:txBody>
          <a:bodyPr/>
          <a:lstStyle/>
          <a:p>
            <a:fld id="{5C6A8C38-4467-40AF-8DE7-0AD3050867D6}" type="slidenum">
              <a:rPr lang="en-US" smtClean="0"/>
              <a:t>12</a:t>
            </a:fld>
            <a:endParaRPr lang="en-US" dirty="0"/>
          </a:p>
        </p:txBody>
      </p:sp>
    </p:spTree>
    <p:extLst>
      <p:ext uri="{BB962C8B-B14F-4D97-AF65-F5344CB8AC3E}">
        <p14:creationId xmlns:p14="http://schemas.microsoft.com/office/powerpoint/2010/main" val="764832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Fiber-optic</a:t>
            </a:r>
            <a:r>
              <a:rPr lang="en-US" baseline="0" dirty="0"/>
              <a:t> technology is a way to minimize the inaccuracies of a fluid-filled system.  It uses a miniature pressure sensor at the end of the IAB catheter. Light then travels from the pump through the fiber-optic cable to the pressure sensor.  The sensor responds to the arterial pressure and creates a light pattern that is sent back to the Cardiosave IABP.  Once there it is translated into the pressure waveform seen on the pump.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accuracy has been verified by utilizing a comparison to the Millar catheter which is considered the gold standard of pressure measuring devices.  As you can see in the picture the pressures were nearly identical.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760144-D0C3-5E4E-92CB-9B04C630ABB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4690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fiber-optic signal does not have all of the potential challenges that can cause the waveform to be damped.  This allows for a crisp, clean pressure fiber-optic waveform.</a:t>
            </a:r>
            <a:endParaRPr lang="en-US" dirty="0"/>
          </a:p>
        </p:txBody>
      </p:sp>
      <p:sp>
        <p:nvSpPr>
          <p:cNvPr id="4" name="Slide Number Placeholder 3"/>
          <p:cNvSpPr>
            <a:spLocks noGrp="1"/>
          </p:cNvSpPr>
          <p:nvPr>
            <p:ph type="sldNum" sz="quarter" idx="10"/>
          </p:nvPr>
        </p:nvSpPr>
        <p:spPr/>
        <p:txBody>
          <a:bodyPr/>
          <a:lstStyle/>
          <a:p>
            <a:fld id="{5C6A8C38-4467-40AF-8DE7-0AD3050867D6}" type="slidenum">
              <a:rPr lang="en-US" smtClean="0"/>
              <a:t>15</a:t>
            </a:fld>
            <a:endParaRPr lang="en-US" dirty="0"/>
          </a:p>
        </p:txBody>
      </p:sp>
    </p:spTree>
    <p:extLst>
      <p:ext uri="{BB962C8B-B14F-4D97-AF65-F5344CB8AC3E}">
        <p14:creationId xmlns:p14="http://schemas.microsoft.com/office/powerpoint/2010/main" val="2369724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Light is faster than a</a:t>
            </a:r>
            <a:r>
              <a:rPr lang="en-US" baseline="0" dirty="0"/>
              <a:t> signal through water making the fiber-optic signal up to 50msec faster than a fluid-filled transducer.  Utilizing this signal can help to improve the accuracy of the timing of the IABP.  The Cardiosave and CS300 Getinge IABPs have the ability to automatically calibrate and recalibrate the fiber-optic catheters.  This removes the need for the clinician to level and zero the catheter minimizing the impact of user error.  </a:t>
            </a:r>
            <a:endParaRPr lang="en-US" dirty="0"/>
          </a:p>
        </p:txBody>
      </p:sp>
      <p:sp>
        <p:nvSpPr>
          <p:cNvPr id="4" name="Slide Number Placeholder 3"/>
          <p:cNvSpPr>
            <a:spLocks noGrp="1"/>
          </p:cNvSpPr>
          <p:nvPr>
            <p:ph type="sldNum" sz="quarter" idx="10"/>
          </p:nvPr>
        </p:nvSpPr>
        <p:spPr/>
        <p:txBody>
          <a:bodyPr/>
          <a:lstStyle/>
          <a:p>
            <a:fld id="{5C6A8C38-4467-40AF-8DE7-0AD3050867D6}" type="slidenum">
              <a:rPr lang="en-US" smtClean="0"/>
              <a:t>16</a:t>
            </a:fld>
            <a:endParaRPr lang="en-US" dirty="0"/>
          </a:p>
        </p:txBody>
      </p:sp>
    </p:spTree>
    <p:extLst>
      <p:ext uri="{BB962C8B-B14F-4D97-AF65-F5344CB8AC3E}">
        <p14:creationId xmlns:p14="http://schemas.microsoft.com/office/powerpoint/2010/main" val="3717458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5E15E96-5377-4FE0-BBFD-74676A31495D}" type="slidenum">
              <a:rPr lang="de-DE" altLang="en-US">
                <a:solidFill>
                  <a:srgbClr val="000000"/>
                </a:solidFill>
              </a:rPr>
              <a:pPr>
                <a:spcBef>
                  <a:spcPct val="0"/>
                </a:spcBef>
              </a:pPr>
              <a:t>17</a:t>
            </a:fld>
            <a:endParaRPr lang="de-DE" altLang="en-US">
              <a:solidFill>
                <a:srgbClr val="000000"/>
              </a:solidFill>
            </a:endParaRPr>
          </a:p>
        </p:txBody>
      </p:sp>
      <p:sp>
        <p:nvSpPr>
          <p:cNvPr id="17411" name="Rectangle 2"/>
          <p:cNvSpPr>
            <a:spLocks noGrp="1" noRot="1" noChangeAspect="1" noChangeArrowheads="1" noTextEdit="1"/>
          </p:cNvSpPr>
          <p:nvPr>
            <p:ph type="sldImg"/>
          </p:nvPr>
        </p:nvSpPr>
        <p:spPr>
          <a:xfrm>
            <a:off x="2363788" y="549275"/>
            <a:ext cx="4876800" cy="2743200"/>
          </a:xfrm>
          <a:ln/>
        </p:spPr>
      </p:sp>
      <p:sp>
        <p:nvSpPr>
          <p:cNvPr id="17412" name="Rectangle 3"/>
          <p:cNvSpPr>
            <a:spLocks noGrp="1" noChangeArrowheads="1"/>
          </p:cNvSpPr>
          <p:nvPr>
            <p:ph type="body" idx="1"/>
          </p:nvPr>
        </p:nvSpPr>
        <p:spPr>
          <a:xfrm>
            <a:off x="958850" y="3473450"/>
            <a:ext cx="7683500" cy="3292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To summarize, the advantages of fiber-optic</a:t>
            </a:r>
            <a:r>
              <a:rPr lang="en-US" altLang="en-US" baseline="0" dirty="0">
                <a:latin typeface="Arial" panose="020B0604020202020204" pitchFamily="34" charset="0"/>
                <a:ea typeface="ＭＳ Ｐゴシック" panose="020B0600070205080204" pitchFamily="34" charset="-128"/>
              </a:rPr>
              <a:t> technology are:</a:t>
            </a:r>
          </a:p>
          <a:p>
            <a:pPr eaLnBrk="1" hangingPunct="1"/>
            <a:r>
              <a:rPr lang="en-US" altLang="en-US" baseline="0" dirty="0">
                <a:latin typeface="Arial" panose="020B0604020202020204" pitchFamily="34" charset="0"/>
                <a:ea typeface="ＭＳ Ｐゴシック" panose="020B0600070205080204" pitchFamily="34" charset="-128"/>
              </a:rPr>
              <a:t>A more reliable signal which allows for more accurate timing to optimize therapy and less troubleshooting.</a:t>
            </a:r>
          </a:p>
          <a:p>
            <a:pPr eaLnBrk="1" hangingPunct="1"/>
            <a:r>
              <a:rPr lang="en-US" altLang="en-US" baseline="0" dirty="0">
                <a:latin typeface="Arial" panose="020B0604020202020204" pitchFamily="34" charset="0"/>
                <a:ea typeface="ＭＳ Ｐゴシック" panose="020B0600070205080204" pitchFamily="34" charset="-128"/>
              </a:rPr>
              <a:t>Instantaneous signal transmission up to 50msecs faster that will allow for a faster response to rate and rhythm changes.</a:t>
            </a:r>
          </a:p>
          <a:p>
            <a:pPr eaLnBrk="1" hangingPunct="1"/>
            <a:r>
              <a:rPr lang="en-US" altLang="en-US" dirty="0">
                <a:latin typeface="Arial" panose="020B0604020202020204" pitchFamily="34" charset="0"/>
                <a:ea typeface="ＭＳ Ｐゴシック" panose="020B0600070205080204" pitchFamily="34" charset="-128"/>
              </a:rPr>
              <a:t>Faster time to therapy for the Getinge IABP</a:t>
            </a:r>
            <a:r>
              <a:rPr lang="en-US" altLang="en-US" baseline="0" dirty="0">
                <a:latin typeface="Arial" panose="020B0604020202020204" pitchFamily="34" charset="0"/>
                <a:ea typeface="ＭＳ Ｐゴシック" panose="020B0600070205080204" pitchFamily="34" charset="-128"/>
              </a:rPr>
              <a:t> with one button start and automatic in the body (in vivo) calibration.</a:t>
            </a:r>
          </a:p>
          <a:p>
            <a:pPr eaLnBrk="1" hangingPunct="1"/>
            <a:r>
              <a:rPr lang="en-US" altLang="en-US" baseline="0" dirty="0">
                <a:latin typeface="Arial" panose="020B0604020202020204" pitchFamily="34" charset="0"/>
                <a:ea typeface="ＭＳ Ｐゴシック" panose="020B0600070205080204" pitchFamily="34" charset="-128"/>
              </a:rPr>
              <a:t>Clean crisp signal immune to electro-surgical interference.</a:t>
            </a:r>
          </a:p>
          <a:p>
            <a:pPr eaLnBrk="1" hangingPunct="1"/>
            <a:r>
              <a:rPr lang="en-US" altLang="en-US" baseline="0" dirty="0">
                <a:latin typeface="Arial" panose="020B0604020202020204" pitchFamily="34" charset="0"/>
                <a:ea typeface="ＭＳ Ｐゴシック" panose="020B0600070205080204" pitchFamily="34" charset="-128"/>
              </a:rPr>
              <a:t>With Cardiosave and Sensation Plus, there is no need to miss a beat.</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70162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Obtaining</a:t>
            </a:r>
            <a:r>
              <a:rPr lang="en-US" baseline="0" dirty="0"/>
              <a:t> optimal augmentation is dependent on the position of the balloon in the aorta, appropriate timing, the patients heart rate, blood pressure and vascular resistance, the amount of blood displaced and whether the diameter of the balloon is proper for the size of the aorta.  Typically the aorta is 22-25mm.  A smaller diameter balloon will not fill as much of the aorta causing a sub-optimal augmentation.</a:t>
            </a:r>
            <a:endParaRPr lang="en-US" dirty="0"/>
          </a:p>
        </p:txBody>
      </p:sp>
      <p:sp>
        <p:nvSpPr>
          <p:cNvPr id="4" name="Slide Number Placeholder 3"/>
          <p:cNvSpPr>
            <a:spLocks noGrp="1"/>
          </p:cNvSpPr>
          <p:nvPr>
            <p:ph type="sldNum" sz="quarter" idx="10"/>
          </p:nvPr>
        </p:nvSpPr>
        <p:spPr/>
        <p:txBody>
          <a:bodyPr/>
          <a:lstStyle/>
          <a:p>
            <a:fld id="{5C6A8C38-4467-40AF-8DE7-0AD3050867D6}" type="slidenum">
              <a:rPr lang="en-US" smtClean="0"/>
              <a:t>19</a:t>
            </a:fld>
            <a:endParaRPr lang="en-US" dirty="0"/>
          </a:p>
        </p:txBody>
      </p:sp>
    </p:spTree>
    <p:extLst>
      <p:ext uri="{BB962C8B-B14F-4D97-AF65-F5344CB8AC3E}">
        <p14:creationId xmlns:p14="http://schemas.microsoft.com/office/powerpoint/2010/main" val="1286404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a:rPr>
              <a:t>Getinge</a:t>
            </a:r>
            <a:r>
              <a:rPr lang="en-GB" baseline="0" dirty="0">
                <a:latin typeface="Arial"/>
              </a:rPr>
              <a:t> has created two lines of larger volume balloons, Mega and Sensation Plus.  The larger diameter provides greater support and a higher efficacy.  The 50cc IAB can displace up to 25% more volume resulting in a improved augmentation and greater systolic unloading.  Using the larger diameter 50cc IAB appears to be an effective first line mechanical circulatory support strategy for many critically ill cardiac patients with few adverse events.</a:t>
            </a:r>
            <a:endParaRPr lang="en-GB" dirty="0">
              <a:latin typeface="Arial"/>
            </a:endParaRPr>
          </a:p>
          <a:p>
            <a:endParaRPr lang="en-GB" dirty="0">
              <a:latin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760144-D0C3-5E4E-92CB-9B04C630ABB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97082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Getinge</a:t>
            </a:r>
            <a:r>
              <a:rPr lang="en-US" baseline="0" dirty="0"/>
              <a:t> has two lines of high efficacy IAB catheters, the conventional fluid-filled Mega and the fiber-optic Sensation Plus.</a:t>
            </a:r>
            <a:endParaRPr lang="en-US" dirty="0"/>
          </a:p>
        </p:txBody>
      </p:sp>
      <p:sp>
        <p:nvSpPr>
          <p:cNvPr id="4" name="Slide Number Placeholder 3"/>
          <p:cNvSpPr>
            <a:spLocks noGrp="1"/>
          </p:cNvSpPr>
          <p:nvPr>
            <p:ph type="sldNum" sz="quarter" idx="10"/>
          </p:nvPr>
        </p:nvSpPr>
        <p:spPr/>
        <p:txBody>
          <a:bodyPr/>
          <a:lstStyle/>
          <a:p>
            <a:fld id="{5C6A8C38-4467-40AF-8DE7-0AD3050867D6}" type="slidenum">
              <a:rPr lang="en-US" smtClean="0"/>
              <a:t>21</a:t>
            </a:fld>
            <a:endParaRPr lang="en-US" dirty="0"/>
          </a:p>
        </p:txBody>
      </p:sp>
    </p:spTree>
    <p:extLst>
      <p:ext uri="{BB962C8B-B14F-4D97-AF65-F5344CB8AC3E}">
        <p14:creationId xmlns:p14="http://schemas.microsoft.com/office/powerpoint/2010/main" val="111175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new high efficacy balloons come with a new sizing guide.</a:t>
            </a:r>
            <a:r>
              <a:rPr lang="en-GB" baseline="0" dirty="0"/>
              <a:t>  The balloons are larger in diameter but similar in length to the older Linear IAB.  The 50cc Mega and Sensation Plus is 17.4mm in diameter, an extra 2.4mm, which allows for additional filling of the aorta.  This catheter is on an 8Fr. catheter and is for patients that are 5’4” or taller.  The Mega and Sensation Plus 40cc IAB is 16mm, 1mm larger than the old 34cc Linear.  It is on a 7.5Fr. catheter and is for patients 5’0” – 5’4”.  The Mega also comes in a 30cc IAB which is 16mm in diameter, 1mm larger in diameter than the old 25cc Linear.  It is for patients less than 5’ tall.</a:t>
            </a:r>
            <a:endParaRPr lang="en-GB" dirty="0"/>
          </a:p>
        </p:txBody>
      </p:sp>
      <p:sp>
        <p:nvSpPr>
          <p:cNvPr id="4" name="Slide Number Placeholder 3"/>
          <p:cNvSpPr>
            <a:spLocks noGrp="1"/>
          </p:cNvSpPr>
          <p:nvPr>
            <p:ph type="sldNum" sz="quarter" idx="10"/>
          </p:nvPr>
        </p:nvSpPr>
        <p:spPr/>
        <p:txBody>
          <a:bodyPr/>
          <a:lstStyle/>
          <a:p>
            <a:fld id="{87760144-D0C3-5E4E-92CB-9B04C630ABBF}" type="slidenum">
              <a:rPr lang="en-US" smtClean="0">
                <a:solidFill>
                  <a:prstClr val="black"/>
                </a:solidFill>
                <a:latin typeface="Arial"/>
              </a:rPr>
              <a:pPr/>
              <a:t>22</a:t>
            </a:fld>
            <a:endParaRPr lang="en-US" dirty="0">
              <a:solidFill>
                <a:prstClr val="black"/>
              </a:solidFill>
              <a:latin typeface="Arial"/>
            </a:endParaRPr>
          </a:p>
        </p:txBody>
      </p:sp>
    </p:spTree>
    <p:extLst>
      <p:ext uri="{BB962C8B-B14F-4D97-AF65-F5344CB8AC3E}">
        <p14:creationId xmlns:p14="http://schemas.microsoft.com/office/powerpoint/2010/main" val="3337630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Intra</a:t>
            </a:r>
            <a:r>
              <a:rPr lang="en-US" baseline="0" dirty="0"/>
              <a:t> aortic balloon therapy has been used for over 50 years to assist in stabilizing hemodynamically compromised patients.  By a simple process of inflating and deflating a balloon in the aorta.  The inflation of the balloon during diastole the diastolic pressure is increased augmenting the coronary blood flow.  Just prior to systole the IAB deflates reducing the diastolic and systolic pressure reducing the afterload which results in a reduction of workload of the heart.</a:t>
            </a:r>
            <a:endParaRPr lang="en-US" dirty="0"/>
          </a:p>
        </p:txBody>
      </p:sp>
      <p:sp>
        <p:nvSpPr>
          <p:cNvPr id="4" name="Slide Number Placeholder 3"/>
          <p:cNvSpPr>
            <a:spLocks noGrp="1"/>
          </p:cNvSpPr>
          <p:nvPr>
            <p:ph type="sldNum" sz="quarter" idx="10"/>
          </p:nvPr>
        </p:nvSpPr>
        <p:spPr/>
        <p:txBody>
          <a:bodyPr/>
          <a:lstStyle/>
          <a:p>
            <a:fld id="{5C6A8C38-4467-40AF-8DE7-0AD3050867D6}" type="slidenum">
              <a:rPr lang="en-US" smtClean="0"/>
              <a:t>2</a:t>
            </a:fld>
            <a:endParaRPr lang="en-US" dirty="0"/>
          </a:p>
        </p:txBody>
      </p:sp>
    </p:spTree>
    <p:extLst>
      <p:ext uri="{BB962C8B-B14F-4D97-AF65-F5344CB8AC3E}">
        <p14:creationId xmlns:p14="http://schemas.microsoft.com/office/powerpoint/2010/main" val="1254629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have been three studies looking at the improved</a:t>
            </a:r>
            <a:r>
              <a:rPr lang="en-US" baseline="0" dirty="0"/>
              <a:t> hemodynamics of the 50cc IAB.  The first one is from Tufts Medical Center.  The primary investigator was Dr. Navin Kapur.</a:t>
            </a:r>
            <a:endParaRPr lang="en-US" dirty="0"/>
          </a:p>
          <a:p>
            <a:endParaRPr lang="en-US" dirty="0"/>
          </a:p>
        </p:txBody>
      </p:sp>
      <p:sp>
        <p:nvSpPr>
          <p:cNvPr id="4" name="Slide Number Placeholder 3"/>
          <p:cNvSpPr>
            <a:spLocks noGrp="1"/>
          </p:cNvSpPr>
          <p:nvPr>
            <p:ph type="sldNum" sz="quarter" idx="10"/>
          </p:nvPr>
        </p:nvSpPr>
        <p:spPr/>
        <p:txBody>
          <a:bodyPr/>
          <a:lstStyle/>
          <a:p>
            <a:fld id="{5C6A8C38-4467-40AF-8DE7-0AD3050867D6}" type="slidenum">
              <a:rPr lang="en-US" smtClean="0"/>
              <a:t>24</a:t>
            </a:fld>
            <a:endParaRPr lang="en-US" dirty="0"/>
          </a:p>
        </p:txBody>
      </p:sp>
    </p:spTree>
    <p:extLst>
      <p:ext uri="{BB962C8B-B14F-4D97-AF65-F5344CB8AC3E}">
        <p14:creationId xmlns:p14="http://schemas.microsoft.com/office/powerpoint/2010/main" val="461064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study looked at the</a:t>
            </a:r>
            <a:r>
              <a:rPr lang="en-US" baseline="0" dirty="0"/>
              <a:t> hemodynamic parameters before and after activation of a 40cc and 50cc IAB.  Each arm had 26 patients.  All of the parameters were better with the 50cc IAB catheter.  A parameter of particular interest is the change in the pulmonary artery saturation.  This indicates general oxygenation.  There was an 11% improvement with the 50cc catheter vs 7% with the 40cc catheter.  There was also significant change in the pa pressures and both the cardiac output and index.</a:t>
            </a:r>
            <a:endParaRPr lang="en-US" dirty="0"/>
          </a:p>
        </p:txBody>
      </p:sp>
      <p:sp>
        <p:nvSpPr>
          <p:cNvPr id="4" name="Slide Number Placeholder 3"/>
          <p:cNvSpPr>
            <a:spLocks noGrp="1"/>
          </p:cNvSpPr>
          <p:nvPr>
            <p:ph type="sldNum" sz="quarter" idx="10"/>
          </p:nvPr>
        </p:nvSpPr>
        <p:spPr/>
        <p:txBody>
          <a:bodyPr/>
          <a:lstStyle/>
          <a:p>
            <a:fld id="{5C6A8C38-4467-40AF-8DE7-0AD3050867D6}" type="slidenum">
              <a:rPr lang="en-US" smtClean="0"/>
              <a:t>25</a:t>
            </a:fld>
            <a:endParaRPr lang="en-US" dirty="0"/>
          </a:p>
        </p:txBody>
      </p:sp>
    </p:spTree>
    <p:extLst>
      <p:ext uri="{BB962C8B-B14F-4D97-AF65-F5344CB8AC3E}">
        <p14:creationId xmlns:p14="http://schemas.microsoft.com/office/powerpoint/2010/main" val="2393379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a:t>
            </a:r>
            <a:r>
              <a:rPr lang="en-US" baseline="0" dirty="0"/>
              <a:t> 24 hours the hemodynamic effects all showed a greater improvement with the 50cc vs 40cc IAB with a 1.4L/min or 40% absolute difference in the cardiac output vs only a 18% or 0.7 L/min for the 40cc catheter.</a:t>
            </a:r>
            <a:endParaRPr lang="en-US" dirty="0"/>
          </a:p>
        </p:txBody>
      </p:sp>
      <p:sp>
        <p:nvSpPr>
          <p:cNvPr id="4" name="Slide Number Placeholder 3"/>
          <p:cNvSpPr>
            <a:spLocks noGrp="1"/>
          </p:cNvSpPr>
          <p:nvPr>
            <p:ph type="sldNum" sz="quarter" idx="10"/>
          </p:nvPr>
        </p:nvSpPr>
        <p:spPr/>
        <p:txBody>
          <a:bodyPr/>
          <a:lstStyle/>
          <a:p>
            <a:fld id="{5C6A8C38-4467-40AF-8DE7-0AD3050867D6}" type="slidenum">
              <a:rPr lang="en-US" smtClean="0"/>
              <a:t>26</a:t>
            </a:fld>
            <a:endParaRPr lang="en-US" dirty="0"/>
          </a:p>
        </p:txBody>
      </p:sp>
    </p:spTree>
    <p:extLst>
      <p:ext uri="{BB962C8B-B14F-4D97-AF65-F5344CB8AC3E}">
        <p14:creationId xmlns:p14="http://schemas.microsoft.com/office/powerpoint/2010/main" val="1317492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A8C38-4467-40AF-8DE7-0AD3050867D6}" type="slidenum">
              <a:rPr lang="en-US" smtClean="0"/>
              <a:t>27</a:t>
            </a:fld>
            <a:endParaRPr lang="en-US" dirty="0"/>
          </a:p>
        </p:txBody>
      </p:sp>
    </p:spTree>
    <p:extLst>
      <p:ext uri="{BB962C8B-B14F-4D97-AF65-F5344CB8AC3E}">
        <p14:creationId xmlns:p14="http://schemas.microsoft.com/office/powerpoint/2010/main" val="2885601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showed</a:t>
            </a:r>
            <a:r>
              <a:rPr lang="en-US" baseline="0" dirty="0"/>
              <a:t> an even greater response in some of the parameters than reported in Dr. Kapur’s.  </a:t>
            </a:r>
            <a:r>
              <a:rPr lang="en-US" sz="1200" b="0" i="0" u="none" strike="noStrike" kern="1200" baseline="0" dirty="0">
                <a:solidFill>
                  <a:schemeClr val="tx1"/>
                </a:solidFill>
                <a:latin typeface="+mn-lt"/>
                <a:ea typeface="+mn-ea"/>
                <a:cs typeface="+mn-cs"/>
              </a:rPr>
              <a:t>In the patients with CS, the authors observed a 66%</a:t>
            </a:r>
          </a:p>
          <a:p>
            <a:r>
              <a:rPr lang="en-US" sz="1200" b="0" i="0" u="none" strike="noStrike" kern="1200" baseline="0" dirty="0">
                <a:solidFill>
                  <a:schemeClr val="tx1"/>
                </a:solidFill>
                <a:latin typeface="+mn-lt"/>
                <a:ea typeface="+mn-ea"/>
                <a:cs typeface="+mn-cs"/>
              </a:rPr>
              <a:t>rate of survival to hospital discharge after 50cc IABC, as the first MCS strategy, with escalation as needed.</a:t>
            </a:r>
            <a:endParaRPr lang="en-US" dirty="0"/>
          </a:p>
          <a:p>
            <a:endParaRPr lang="en-US" dirty="0"/>
          </a:p>
        </p:txBody>
      </p:sp>
      <p:sp>
        <p:nvSpPr>
          <p:cNvPr id="4" name="Slide Number Placeholder 3"/>
          <p:cNvSpPr>
            <a:spLocks noGrp="1"/>
          </p:cNvSpPr>
          <p:nvPr>
            <p:ph type="sldNum" sz="quarter" idx="10"/>
          </p:nvPr>
        </p:nvSpPr>
        <p:spPr/>
        <p:txBody>
          <a:bodyPr/>
          <a:lstStyle/>
          <a:p>
            <a:fld id="{5C6A8C38-4467-40AF-8DE7-0AD3050867D6}" type="slidenum">
              <a:rPr lang="en-US" smtClean="0"/>
              <a:t>28</a:t>
            </a:fld>
            <a:endParaRPr lang="en-US" dirty="0"/>
          </a:p>
        </p:txBody>
      </p:sp>
    </p:spTree>
    <p:extLst>
      <p:ext uri="{BB962C8B-B14F-4D97-AF65-F5344CB8AC3E}">
        <p14:creationId xmlns:p14="http://schemas.microsoft.com/office/powerpoint/2010/main" val="4138933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third study, Dr.</a:t>
            </a:r>
            <a:r>
              <a:rPr lang="en-US" baseline="0" dirty="0"/>
              <a:t> Baran et al looked at the previous study to determine if there were differences in how patients responded to IAB therapy.  The study looked at a total of 76 patients that had right heart caths.  60 or 79% were responders to IAB therapy were 16 or 21% were non-responders.  This study demonstrated </a:t>
            </a:r>
            <a:r>
              <a:rPr lang="en-US" sz="1200" b="0" i="0" u="none" strike="noStrike" kern="1200" baseline="0" dirty="0">
                <a:solidFill>
                  <a:schemeClr val="tx1"/>
                </a:solidFill>
                <a:latin typeface="+mn-lt"/>
                <a:ea typeface="+mn-ea"/>
                <a:cs typeface="+mn-cs"/>
              </a:rPr>
              <a:t>that the majority of patients improve their cardiac output with a 50cc IABC but survival was unchanged.</a:t>
            </a:r>
            <a:endParaRPr lang="en-US" dirty="0"/>
          </a:p>
          <a:p>
            <a:endParaRPr lang="en-US" dirty="0"/>
          </a:p>
        </p:txBody>
      </p:sp>
      <p:sp>
        <p:nvSpPr>
          <p:cNvPr id="4" name="Slide Number Placeholder 3"/>
          <p:cNvSpPr>
            <a:spLocks noGrp="1"/>
          </p:cNvSpPr>
          <p:nvPr>
            <p:ph type="sldNum" sz="quarter" idx="10"/>
          </p:nvPr>
        </p:nvSpPr>
        <p:spPr/>
        <p:txBody>
          <a:bodyPr/>
          <a:lstStyle/>
          <a:p>
            <a:fld id="{5C6A8C38-4467-40AF-8DE7-0AD3050867D6}" type="slidenum">
              <a:rPr lang="en-US" smtClean="0"/>
              <a:t>29</a:t>
            </a:fld>
            <a:endParaRPr lang="en-US" dirty="0"/>
          </a:p>
        </p:txBody>
      </p:sp>
    </p:spTree>
    <p:extLst>
      <p:ext uri="{BB962C8B-B14F-4D97-AF65-F5344CB8AC3E}">
        <p14:creationId xmlns:p14="http://schemas.microsoft.com/office/powerpoint/2010/main" val="2867306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a patient responds to any given treatment can vary.  </a:t>
            </a:r>
            <a:r>
              <a:rPr lang="en-US" dirty="0"/>
              <a:t>This study demonstrates that most</a:t>
            </a:r>
            <a:r>
              <a:rPr lang="en-US" baseline="0" dirty="0"/>
              <a:t> patients did respond positively to IABP therapy.  The average improvement in the cardiac output was 1.6 L/min and cardiac index 0.8 L/min/m</a:t>
            </a:r>
            <a:r>
              <a:rPr lang="en-US" baseline="30000" dirty="0"/>
              <a:t>2</a:t>
            </a:r>
            <a:r>
              <a:rPr lang="en-US" baseline="0" dirty="0"/>
              <a:t>. </a:t>
            </a:r>
            <a:r>
              <a:rPr lang="en-US" sz="1200" b="0" i="0" u="none" strike="noStrike" kern="1200" baseline="0" dirty="0">
                <a:solidFill>
                  <a:schemeClr val="tx1"/>
                </a:solidFill>
                <a:latin typeface="+mn-lt"/>
                <a:ea typeface="+mn-ea"/>
                <a:cs typeface="+mn-cs"/>
              </a:rPr>
              <a:t>In particular, the patients who have the most significant response to IABC are those with the lowest cardiac output, and cardiac power index along with elevated right atrial and pulmonary artery diastolic pressures. In addition, the magnitude of the response is higher than that previously reported with smaller size IABC catheters  but it did not lead to a difference in mortality a survival to discharge of 72%.  The other major finding of this study is that simply improving the cardiac output does not correlate with ultimate outcome.  Devices such as the Tandem Heart and the Impella (2.5 or CP) have not convincingly improved clinical outcomes in cardiogenic shock either above and beyond IABC.  There is still more to learn about cardiogenic shock. </a:t>
            </a:r>
            <a:endParaRPr lang="en-US" baseline="30000" dirty="0"/>
          </a:p>
        </p:txBody>
      </p:sp>
      <p:sp>
        <p:nvSpPr>
          <p:cNvPr id="4" name="Slide Number Placeholder 3"/>
          <p:cNvSpPr>
            <a:spLocks noGrp="1"/>
          </p:cNvSpPr>
          <p:nvPr>
            <p:ph type="sldNum" sz="quarter" idx="10"/>
          </p:nvPr>
        </p:nvSpPr>
        <p:spPr/>
        <p:txBody>
          <a:bodyPr/>
          <a:lstStyle/>
          <a:p>
            <a:fld id="{5C6A8C38-4467-40AF-8DE7-0AD3050867D6}" type="slidenum">
              <a:rPr lang="en-US" smtClean="0"/>
              <a:t>30</a:t>
            </a:fld>
            <a:endParaRPr lang="en-US" dirty="0"/>
          </a:p>
        </p:txBody>
      </p:sp>
    </p:spTree>
    <p:extLst>
      <p:ext uri="{BB962C8B-B14F-4D97-AF65-F5344CB8AC3E}">
        <p14:creationId xmlns:p14="http://schemas.microsoft.com/office/powerpoint/2010/main" val="3340770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now three studies showing the increase in cardiac output from the 50cc IAB is greater than the 0.5 L/min reported in the past.  Given that all past IAB trials were done with 40cc IAB, it raises the question if the outcomes might have been different with the greater support of the 50cc Mega or Sensation Plus.</a:t>
            </a:r>
          </a:p>
        </p:txBody>
      </p:sp>
      <p:sp>
        <p:nvSpPr>
          <p:cNvPr id="4" name="Slide Number Placeholder 3"/>
          <p:cNvSpPr>
            <a:spLocks noGrp="1"/>
          </p:cNvSpPr>
          <p:nvPr>
            <p:ph type="sldNum" sz="quarter" idx="10"/>
          </p:nvPr>
        </p:nvSpPr>
        <p:spPr/>
        <p:txBody>
          <a:bodyPr/>
          <a:lstStyle/>
          <a:p>
            <a:fld id="{5C6A8C38-4467-40AF-8DE7-0AD3050867D6}" type="slidenum">
              <a:rPr lang="en-US" smtClean="0"/>
              <a:t>31</a:t>
            </a:fld>
            <a:endParaRPr lang="en-US" dirty="0"/>
          </a:p>
        </p:txBody>
      </p:sp>
    </p:spTree>
    <p:extLst>
      <p:ext uri="{BB962C8B-B14F-4D97-AF65-F5344CB8AC3E}">
        <p14:creationId xmlns:p14="http://schemas.microsoft.com/office/powerpoint/2010/main" val="3681781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a:t>
            </a:r>
            <a:r>
              <a:rPr lang="en-US" baseline="0" dirty="0"/>
              <a:t> is a key concern and bleeding can significantly impact outcomes.  Although the 50cc IAB catheter is an 8Fr. catheter, the risk of complications remains low.  </a:t>
            </a:r>
            <a:endParaRPr lang="en-US" dirty="0"/>
          </a:p>
        </p:txBody>
      </p:sp>
      <p:sp>
        <p:nvSpPr>
          <p:cNvPr id="4" name="Slide Number Placeholder 3"/>
          <p:cNvSpPr>
            <a:spLocks noGrp="1"/>
          </p:cNvSpPr>
          <p:nvPr>
            <p:ph type="sldNum" sz="quarter" idx="10"/>
          </p:nvPr>
        </p:nvSpPr>
        <p:spPr/>
        <p:txBody>
          <a:bodyPr/>
          <a:lstStyle/>
          <a:p>
            <a:fld id="{5C6A8C38-4467-40AF-8DE7-0AD3050867D6}" type="slidenum">
              <a:rPr lang="en-US" smtClean="0"/>
              <a:t>32</a:t>
            </a:fld>
            <a:endParaRPr lang="en-US" dirty="0"/>
          </a:p>
        </p:txBody>
      </p:sp>
    </p:spTree>
    <p:extLst>
      <p:ext uri="{BB962C8B-B14F-4D97-AF65-F5344CB8AC3E}">
        <p14:creationId xmlns:p14="http://schemas.microsoft.com/office/powerpoint/2010/main" val="3385464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a:t>
            </a:r>
            <a:r>
              <a:rPr lang="en-GB" sz="1200" kern="1200" baseline="0" dirty="0">
                <a:solidFill>
                  <a:schemeClr val="tx1"/>
                </a:solidFill>
                <a:effectLst/>
                <a:latin typeface="+mn-lt"/>
                <a:ea typeface="+mn-ea"/>
                <a:cs typeface="+mn-cs"/>
              </a:rPr>
              <a:t> summarize, the fiber-optic benefit of the Sensation Plus, a one button start up, automatic calibration in the body and recalibration every two hours provides a faster time to therapy with a cleaner more accurate waveform.  Combined with the high efficacy larger volume balloon, your patients will receive greater systolic unloading, higher augmentation with the potential of a greater increase in cardiac output than the older 40cc balloons.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Sensation</a:t>
            </a:r>
            <a:r>
              <a:rPr lang="en-GB" sz="1200" kern="1200" baseline="0" dirty="0">
                <a:solidFill>
                  <a:schemeClr val="tx1"/>
                </a:solidFill>
                <a:effectLst/>
                <a:latin typeface="+mn-lt"/>
                <a:ea typeface="+mn-ea"/>
                <a:cs typeface="+mn-cs"/>
              </a:rPr>
              <a:t> Plus Brochure 0002-08-1061</a:t>
            </a:r>
            <a:endParaRPr lang="en-US" dirty="0">
              <a:effectLst/>
            </a:endParaRPr>
          </a:p>
          <a:p>
            <a:r>
              <a:rPr lang="en-GB" dirty="0">
                <a:latin typeface="Arial"/>
              </a:rPr>
              <a:t>Sensation Plus Launch</a:t>
            </a:r>
            <a:r>
              <a:rPr lang="en-GB" baseline="0" dirty="0">
                <a:latin typeface="Arial"/>
              </a:rPr>
              <a:t> Presentation ML-0327</a:t>
            </a:r>
            <a:endParaRPr lang="en-GB" dirty="0">
              <a:latin typeface="Arial"/>
            </a:endParaRPr>
          </a:p>
        </p:txBody>
      </p:sp>
      <p:sp>
        <p:nvSpPr>
          <p:cNvPr id="4" name="Slide Number Placeholder 3"/>
          <p:cNvSpPr>
            <a:spLocks noGrp="1"/>
          </p:cNvSpPr>
          <p:nvPr>
            <p:ph type="sldNum" sz="quarter" idx="10"/>
          </p:nvPr>
        </p:nvSpPr>
        <p:spPr/>
        <p:txBody>
          <a:bodyPr/>
          <a:lstStyle/>
          <a:p>
            <a:fld id="{87760144-D0C3-5E4E-92CB-9B04C630ABBF}" type="slidenum">
              <a:rPr lang="en-US" smtClean="0">
                <a:solidFill>
                  <a:prstClr val="black"/>
                </a:solidFill>
                <a:latin typeface="Arial"/>
              </a:rPr>
              <a:pPr/>
              <a:t>33</a:t>
            </a:fld>
            <a:endParaRPr lang="en-US" dirty="0">
              <a:solidFill>
                <a:prstClr val="black"/>
              </a:solidFill>
              <a:latin typeface="Arial"/>
            </a:endParaRPr>
          </a:p>
        </p:txBody>
      </p:sp>
    </p:spTree>
    <p:extLst>
      <p:ext uri="{BB962C8B-B14F-4D97-AF65-F5344CB8AC3E}">
        <p14:creationId xmlns:p14="http://schemas.microsoft.com/office/powerpoint/2010/main" val="88203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balloon</a:t>
            </a:r>
            <a:r>
              <a:rPr lang="en-US" baseline="0" dirty="0"/>
              <a:t> inflates during diastole, it causes a rise in the diastolic pressure called diastolic augmentation.  This provides for improved coronary perfusion pressure, coronary blood flow and myocardial oxygen supply.  When the balloon deflates it creates a decrease in the afterload making it easier for the heart to eject.  This results in a lower systolic pressure called systolic unloading.  The lower afterload decreases the left ventricular wall tension, decreases the end diastolic pressure in the left ventricle, increase the cardiac output and decreases the myocardial oxygen demand.  In very simple terms, it increases supple and decreases demand.</a:t>
            </a:r>
            <a:endParaRPr lang="en-US" dirty="0"/>
          </a:p>
        </p:txBody>
      </p:sp>
      <p:sp>
        <p:nvSpPr>
          <p:cNvPr id="4" name="Slide Number Placeholder 3"/>
          <p:cNvSpPr>
            <a:spLocks noGrp="1"/>
          </p:cNvSpPr>
          <p:nvPr>
            <p:ph type="sldNum" sz="quarter" idx="10"/>
          </p:nvPr>
        </p:nvSpPr>
        <p:spPr/>
        <p:txBody>
          <a:bodyPr/>
          <a:lstStyle/>
          <a:p>
            <a:fld id="{5C6A8C38-4467-40AF-8DE7-0AD3050867D6}" type="slidenum">
              <a:rPr lang="en-US" smtClean="0"/>
              <a:t>3</a:t>
            </a:fld>
            <a:endParaRPr lang="en-US" dirty="0"/>
          </a:p>
        </p:txBody>
      </p:sp>
    </p:spTree>
    <p:extLst>
      <p:ext uri="{BB962C8B-B14F-4D97-AF65-F5344CB8AC3E}">
        <p14:creationId xmlns:p14="http://schemas.microsoft.com/office/powerpoint/2010/main" val="2729045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A8C38-4467-40AF-8DE7-0AD3050867D6}" type="slidenum">
              <a:rPr lang="en-US" smtClean="0"/>
              <a:t>34</a:t>
            </a:fld>
            <a:endParaRPr lang="en-US" dirty="0"/>
          </a:p>
        </p:txBody>
      </p:sp>
    </p:spTree>
    <p:extLst>
      <p:ext uri="{BB962C8B-B14F-4D97-AF65-F5344CB8AC3E}">
        <p14:creationId xmlns:p14="http://schemas.microsoft.com/office/powerpoint/2010/main" val="1399938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A8C38-4467-40AF-8DE7-0AD3050867D6}" type="slidenum">
              <a:rPr lang="en-US" smtClean="0"/>
              <a:t>35</a:t>
            </a:fld>
            <a:endParaRPr lang="en-US" dirty="0"/>
          </a:p>
        </p:txBody>
      </p:sp>
    </p:spTree>
    <p:extLst>
      <p:ext uri="{BB962C8B-B14F-4D97-AF65-F5344CB8AC3E}">
        <p14:creationId xmlns:p14="http://schemas.microsoft.com/office/powerpoint/2010/main" val="2990492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order to synchronize the inflation and deflation with the cardiac output, the IABP requires a trigger and appropriate timing.  Timing is when the balloon is set to inflate and deflate.  The trigger is the event that signifies the beginning of the cardiac cycle.  </a:t>
            </a:r>
            <a:r>
              <a:rPr lang="en-US" baseline="0" dirty="0">
                <a:solidFill>
                  <a:srgbClr val="FF0000"/>
                </a:solidFill>
              </a:rPr>
              <a:t>If a beat comes in early, the trigger event will cause the balloon to deflate on the trigger signal, for example, the R wave of the ECG. </a:t>
            </a:r>
            <a:r>
              <a:rPr lang="en-US" baseline="0" dirty="0"/>
              <a:t>Trigger is a safety net.</a:t>
            </a:r>
            <a:endParaRPr lang="en-US" dirty="0"/>
          </a:p>
        </p:txBody>
      </p:sp>
      <p:sp>
        <p:nvSpPr>
          <p:cNvPr id="4" name="Slide Number Placeholder 3"/>
          <p:cNvSpPr>
            <a:spLocks noGrp="1"/>
          </p:cNvSpPr>
          <p:nvPr>
            <p:ph type="sldNum" sz="quarter" idx="10"/>
          </p:nvPr>
        </p:nvSpPr>
        <p:spPr/>
        <p:txBody>
          <a:bodyPr/>
          <a:lstStyle/>
          <a:p>
            <a:fld id="{5C6A8C38-4467-40AF-8DE7-0AD3050867D6}" type="slidenum">
              <a:rPr lang="en-US" smtClean="0"/>
              <a:t>4</a:t>
            </a:fld>
            <a:endParaRPr lang="en-US" dirty="0"/>
          </a:p>
        </p:txBody>
      </p:sp>
    </p:spTree>
    <p:extLst>
      <p:ext uri="{BB962C8B-B14F-4D97-AF65-F5344CB8AC3E}">
        <p14:creationId xmlns:p14="http://schemas.microsoft.com/office/powerpoint/2010/main" val="641559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timing is not set correctly</a:t>
            </a:r>
            <a:r>
              <a:rPr lang="en-US" baseline="0" dirty="0"/>
              <a:t> then the support capabilities of the pump are lessened.  Accurate timing is critical!</a:t>
            </a:r>
            <a:endParaRPr lang="en-US" dirty="0"/>
          </a:p>
        </p:txBody>
      </p:sp>
      <p:sp>
        <p:nvSpPr>
          <p:cNvPr id="4" name="Slide Number Placeholder 3"/>
          <p:cNvSpPr>
            <a:spLocks noGrp="1"/>
          </p:cNvSpPr>
          <p:nvPr>
            <p:ph type="sldNum" sz="quarter" idx="10"/>
          </p:nvPr>
        </p:nvSpPr>
        <p:spPr/>
        <p:txBody>
          <a:bodyPr/>
          <a:lstStyle/>
          <a:p>
            <a:fld id="{5C6A8C38-4467-40AF-8DE7-0AD3050867D6}" type="slidenum">
              <a:rPr lang="en-US" smtClean="0"/>
              <a:t>5</a:t>
            </a:fld>
            <a:endParaRPr lang="en-US" dirty="0"/>
          </a:p>
        </p:txBody>
      </p:sp>
    </p:spTree>
    <p:extLst>
      <p:ext uri="{BB962C8B-B14F-4D97-AF65-F5344CB8AC3E}">
        <p14:creationId xmlns:p14="http://schemas.microsoft.com/office/powerpoint/2010/main" val="3230728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arterial line</a:t>
            </a:r>
            <a:r>
              <a:rPr lang="en-US" baseline="0" dirty="0"/>
              <a:t> is used to identify the key landmarks necessary for accurate timing.  The dicrotic notch is the landmark used for inflation.  Typically the ECG is used as the trigger but when it is not available the arterial line can also be used to identify the beginning of the next cardiac cycle. </a:t>
            </a:r>
            <a:r>
              <a:rPr lang="en-GB" altLang="en-US" dirty="0">
                <a:ea typeface="ＭＳ Ｐゴシック" panose="020B0600070205080204" pitchFamily="34" charset="-128"/>
              </a:rPr>
              <a:t>ECG Trigger is not always possible during IABP therapy, thus quality of  arterial pressure waveform is a crucial necessity.</a:t>
            </a:r>
          </a:p>
          <a:p>
            <a:endParaRPr lang="en-US" dirty="0"/>
          </a:p>
        </p:txBody>
      </p:sp>
      <p:sp>
        <p:nvSpPr>
          <p:cNvPr id="4" name="Slide Number Placeholder 3"/>
          <p:cNvSpPr>
            <a:spLocks noGrp="1"/>
          </p:cNvSpPr>
          <p:nvPr>
            <p:ph type="sldNum" sz="quarter" idx="10"/>
          </p:nvPr>
        </p:nvSpPr>
        <p:spPr/>
        <p:txBody>
          <a:bodyPr/>
          <a:lstStyle/>
          <a:p>
            <a:fld id="{5C6A8C38-4467-40AF-8DE7-0AD3050867D6}" type="slidenum">
              <a:rPr lang="en-US" smtClean="0"/>
              <a:t>7</a:t>
            </a:fld>
            <a:endParaRPr lang="en-US" dirty="0"/>
          </a:p>
        </p:txBody>
      </p:sp>
    </p:spTree>
    <p:extLst>
      <p:ext uri="{BB962C8B-B14F-4D97-AF65-F5344CB8AC3E}">
        <p14:creationId xmlns:p14="http://schemas.microsoft.com/office/powerpoint/2010/main" val="3984168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a:t>
            </a:r>
            <a:r>
              <a:rPr lang="en-US" baseline="0" dirty="0"/>
              <a:t> IAB catheters use a standard arterial signal that goes through a fluid-filled arterial tubing to a transducer then to the monitor via a cable.  There are many challenges in maintaining the accuracy of fluid-filled arterial line.</a:t>
            </a:r>
            <a:endParaRPr lang="en-US" dirty="0"/>
          </a:p>
        </p:txBody>
      </p:sp>
      <p:sp>
        <p:nvSpPr>
          <p:cNvPr id="4" name="Slide Number Placeholder 3"/>
          <p:cNvSpPr>
            <a:spLocks noGrp="1"/>
          </p:cNvSpPr>
          <p:nvPr>
            <p:ph type="sldNum" sz="quarter" idx="10"/>
          </p:nvPr>
        </p:nvSpPr>
        <p:spPr/>
        <p:txBody>
          <a:bodyPr/>
          <a:lstStyle/>
          <a:p>
            <a:fld id="{5C6A8C38-4467-40AF-8DE7-0AD3050867D6}" type="slidenum">
              <a:rPr lang="en-US" smtClean="0"/>
              <a:t>8</a:t>
            </a:fld>
            <a:endParaRPr lang="en-US" dirty="0"/>
          </a:p>
        </p:txBody>
      </p:sp>
    </p:spTree>
    <p:extLst>
      <p:ext uri="{BB962C8B-B14F-4D97-AF65-F5344CB8AC3E}">
        <p14:creationId xmlns:p14="http://schemas.microsoft.com/office/powerpoint/2010/main" val="3003406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Overdamping</a:t>
            </a:r>
            <a:r>
              <a:rPr lang="en-US" baseline="0" dirty="0"/>
              <a:t> decreases the signal frequency going to the monitor.  It can cause the systolic blood pressure to read too low and the diastolic pressure to read too high.  This flattened waveform does not accurately reflect the patient’s true blood pressure and can mimic hypotension.  This can lead to inappropriate and unnecessary treatment.  Common causes are blood clots in the line, air bubbles in the tubing, kinks in the line or compliant or soft arterial tubing.</a:t>
            </a:r>
            <a:endParaRPr lang="en-US" dirty="0"/>
          </a:p>
        </p:txBody>
      </p:sp>
      <p:sp>
        <p:nvSpPr>
          <p:cNvPr id="4" name="Slide Number Placeholder 3"/>
          <p:cNvSpPr>
            <a:spLocks noGrp="1"/>
          </p:cNvSpPr>
          <p:nvPr>
            <p:ph type="sldNum" sz="quarter" idx="10"/>
          </p:nvPr>
        </p:nvSpPr>
        <p:spPr/>
        <p:txBody>
          <a:bodyPr/>
          <a:lstStyle/>
          <a:p>
            <a:fld id="{5C6A8C38-4467-40AF-8DE7-0AD3050867D6}" type="slidenum">
              <a:rPr lang="en-US" smtClean="0"/>
              <a:t>9</a:t>
            </a:fld>
            <a:endParaRPr lang="en-US" dirty="0"/>
          </a:p>
        </p:txBody>
      </p:sp>
    </p:spTree>
    <p:extLst>
      <p:ext uri="{BB962C8B-B14F-4D97-AF65-F5344CB8AC3E}">
        <p14:creationId xmlns:p14="http://schemas.microsoft.com/office/powerpoint/2010/main" val="1735654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Underdamping</a:t>
            </a:r>
            <a:r>
              <a:rPr lang="en-US" baseline="0" dirty="0"/>
              <a:t> overestimates the systolic pressure and underestimates the diastolic pressure.  The can lead to incorrect assumptions that the patients blood pressure is higher than it truly is which can then lead to inappropriate treatment.  Common causes are long arterial connecting lines, small diameter tubing, a catheter that is too large for the vessel or a deterioration in the signal quality requiring flushing.</a:t>
            </a:r>
            <a:endParaRPr lang="en-US" dirty="0"/>
          </a:p>
        </p:txBody>
      </p:sp>
      <p:sp>
        <p:nvSpPr>
          <p:cNvPr id="4" name="Slide Number Placeholder 3"/>
          <p:cNvSpPr>
            <a:spLocks noGrp="1"/>
          </p:cNvSpPr>
          <p:nvPr>
            <p:ph type="sldNum" sz="quarter" idx="10"/>
          </p:nvPr>
        </p:nvSpPr>
        <p:spPr/>
        <p:txBody>
          <a:bodyPr/>
          <a:lstStyle/>
          <a:p>
            <a:fld id="{5C6A8C38-4467-40AF-8DE7-0AD3050867D6}" type="slidenum">
              <a:rPr lang="en-US" smtClean="0"/>
              <a:t>10</a:t>
            </a:fld>
            <a:endParaRPr lang="en-US" dirty="0"/>
          </a:p>
        </p:txBody>
      </p:sp>
    </p:spTree>
    <p:extLst>
      <p:ext uri="{BB962C8B-B14F-4D97-AF65-F5344CB8AC3E}">
        <p14:creationId xmlns:p14="http://schemas.microsoft.com/office/powerpoint/2010/main" val="3468501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4.emf"/><Relationship Id="rId4" Type="http://schemas.openxmlformats.org/officeDocument/2006/relationships/oleObject" Target="../embeddings/oleObject9.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4.emf"/><Relationship Id="rId4" Type="http://schemas.openxmlformats.org/officeDocument/2006/relationships/oleObject" Target="../embeddings/oleObject13.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6.vml"/><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7.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9.vml"/><Relationship Id="rId5" Type="http://schemas.openxmlformats.org/officeDocument/2006/relationships/image" Target="../media/image4.emf"/><Relationship Id="rId4" Type="http://schemas.openxmlformats.org/officeDocument/2006/relationships/oleObject" Target="../embeddings/oleObject19.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20.vml"/><Relationship Id="rId5" Type="http://schemas.openxmlformats.org/officeDocument/2006/relationships/image" Target="../media/image4.emf"/><Relationship Id="rId4" Type="http://schemas.openxmlformats.org/officeDocument/2006/relationships/oleObject" Target="../embeddings/oleObject20.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21.v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21.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oleObject" Target="../embeddings/oleObject2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picture lef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75474" y="403200"/>
            <a:ext cx="4921200" cy="2660400"/>
          </a:xfrm>
          <a:prstGeom prst="rect">
            <a:avLst/>
          </a:prstGeom>
        </p:spPr>
        <p:txBody>
          <a:bodyPr anchor="b"/>
          <a:lstStyle>
            <a:lvl1pPr algn="l">
              <a:lnSpc>
                <a:spcPct val="90000"/>
              </a:lnSpc>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575474" y="3135600"/>
            <a:ext cx="4921200" cy="1141200"/>
          </a:xfr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Picture Placeholder 8"/>
          <p:cNvSpPr>
            <a:spLocks noGrp="1"/>
          </p:cNvSpPr>
          <p:nvPr>
            <p:ph type="pic" sz="quarter" idx="10" hasCustomPrompt="1"/>
          </p:nvPr>
        </p:nvSpPr>
        <p:spPr>
          <a:xfrm>
            <a:off x="0" y="0"/>
            <a:ext cx="6102000" cy="6858000"/>
          </a:xfrm>
        </p:spPr>
        <p:txBody>
          <a:bodyPr lIns="72000" tIns="108000" rIns="72000" bIns="108000"/>
          <a:lstStyle>
            <a:lvl1pPr>
              <a:defRPr>
                <a:solidFill>
                  <a:schemeClr val="bg1"/>
                </a:solidFill>
              </a:defRPr>
            </a:lvl1pPr>
          </a:lstStyle>
          <a:p>
            <a:r>
              <a:rPr lang="en-US" dirty="0"/>
              <a:t>Click symbol to insert a picture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8202" y="5943600"/>
            <a:ext cx="2190198" cy="331291"/>
          </a:xfrm>
          <a:prstGeom prst="rect">
            <a:avLst/>
          </a:prstGeom>
        </p:spPr>
      </p:pic>
    </p:spTree>
    <p:extLst>
      <p:ext uri="{BB962C8B-B14F-4D97-AF65-F5344CB8AC3E}">
        <p14:creationId xmlns:p14="http://schemas.microsoft.com/office/powerpoint/2010/main" val="242484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slide Whit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bwMode="gray">
          <a:xfrm>
            <a:off x="695325" y="1081920"/>
            <a:ext cx="10801349" cy="344128"/>
          </a:xfrm>
        </p:spPr>
        <p:txBody>
          <a:bodyPr tIns="36000" anchor="t">
            <a:noAutofit/>
          </a:bodyPr>
          <a:lstStyle>
            <a:lvl1pPr>
              <a:defRPr lang="en-US" sz="2000" b="0" kern="1200" dirty="0">
                <a:solidFill>
                  <a:schemeClr val="tx1"/>
                </a:solidFill>
                <a:latin typeface="+mn-lt"/>
                <a:ea typeface="+mn-ea"/>
                <a:cs typeface="+mn-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fld id="{C9129113-67AB-4074-816C-B3AE8F6221FF}" type="datetime3">
              <a:rPr lang="en-US" smtClean="0"/>
              <a:t>4 May 2020</a:t>
            </a:fld>
            <a:endParaRPr lang="en-US" dirty="0"/>
          </a:p>
        </p:txBody>
      </p:sp>
      <p:sp>
        <p:nvSpPr>
          <p:cNvPr id="6" name="Footer Placeholder 5"/>
          <p:cNvSpPr>
            <a:spLocks noGrp="1"/>
          </p:cNvSpPr>
          <p:nvPr>
            <p:ph type="ftr" sz="quarter" idx="15"/>
          </p:nvPr>
        </p:nvSpPr>
        <p:spPr/>
        <p:txBody>
          <a:bodyPr/>
          <a:lstStyle/>
          <a:p>
            <a:r>
              <a:rPr lang="en-US" dirty="0"/>
              <a:t>ML-0877 Rev A MCV0010089 REVA </a:t>
            </a:r>
          </a:p>
        </p:txBody>
      </p:sp>
      <p:sp>
        <p:nvSpPr>
          <p:cNvPr id="8" name="Slide Number Placeholder 7"/>
          <p:cNvSpPr>
            <a:spLocks noGrp="1"/>
          </p:cNvSpPr>
          <p:nvPr>
            <p:ph type="sldNum" sz="quarter" idx="16"/>
          </p:nvPr>
        </p:nvSpPr>
        <p:spPr/>
        <p:txBody>
          <a:bodyPr/>
          <a:lstStyle/>
          <a:p>
            <a:r>
              <a:rPr lang="en-US" dirty="0"/>
              <a:t>Page </a:t>
            </a:r>
            <a:fld id="{11A20EE6-9D0E-4D2E-AC18-D673A8617645}" type="slidenum">
              <a:rPr lang="en-US" smtClean="0"/>
              <a:pPr/>
              <a:t>‹#›</a:t>
            </a:fld>
            <a:endParaRPr lang="en-US" dirty="0"/>
          </a:p>
        </p:txBody>
      </p:sp>
    </p:spTree>
    <p:extLst>
      <p:ext uri="{BB962C8B-B14F-4D97-AF65-F5344CB8AC3E}">
        <p14:creationId xmlns:p14="http://schemas.microsoft.com/office/powerpoint/2010/main" val="210443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slide Snow">
    <p:spTree>
      <p:nvGrpSpPr>
        <p:cNvPr id="1" name=""/>
        <p:cNvGrpSpPr/>
        <p:nvPr/>
      </p:nvGrpSpPr>
      <p:grpSpPr>
        <a:xfrm>
          <a:off x="0" y="0"/>
          <a:ext cx="0" cy="0"/>
          <a:chOff x="0" y="0"/>
          <a:chExt cx="0" cy="0"/>
        </a:xfrm>
      </p:grpSpPr>
      <p:sp>
        <p:nvSpPr>
          <p:cNvPr id="7" name="Rectangle 5"/>
          <p:cNvSpPr/>
          <p:nvPr/>
        </p:nvSpPr>
        <p:spPr bwMode="gray">
          <a:xfrm>
            <a:off x="0" y="1"/>
            <a:ext cx="12192000" cy="6164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 Placeholder 8"/>
          <p:cNvSpPr>
            <a:spLocks noGrp="1"/>
          </p:cNvSpPr>
          <p:nvPr>
            <p:ph type="body" sz="quarter" idx="13"/>
          </p:nvPr>
        </p:nvSpPr>
        <p:spPr bwMode="gray">
          <a:xfrm>
            <a:off x="695325" y="1081920"/>
            <a:ext cx="10801349" cy="344128"/>
          </a:xfrm>
        </p:spPr>
        <p:txBody>
          <a:bodyPr tIns="36000" anchor="t">
            <a:noAutofit/>
          </a:bodyPr>
          <a:lstStyle>
            <a:lvl1pPr>
              <a:defRPr lang="en-US" sz="2000" b="0" kern="1200" dirty="0">
                <a:solidFill>
                  <a:schemeClr val="tx1"/>
                </a:solidFill>
                <a:latin typeface="+mn-lt"/>
                <a:ea typeface="+mn-ea"/>
                <a:cs typeface="+mn-cs"/>
              </a:defRPr>
            </a:lvl1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fld id="{480D5AD1-F292-46BD-B340-6FC133A4CC91}" type="datetime3">
              <a:rPr lang="en-US" smtClean="0"/>
              <a:t>4 May 2020</a:t>
            </a:fld>
            <a:endParaRPr lang="en-US" dirty="0"/>
          </a:p>
        </p:txBody>
      </p:sp>
      <p:sp>
        <p:nvSpPr>
          <p:cNvPr id="6" name="Footer Placeholder 5"/>
          <p:cNvSpPr>
            <a:spLocks noGrp="1"/>
          </p:cNvSpPr>
          <p:nvPr>
            <p:ph type="ftr" sz="quarter" idx="15"/>
          </p:nvPr>
        </p:nvSpPr>
        <p:spPr/>
        <p:txBody>
          <a:bodyPr/>
          <a:lstStyle/>
          <a:p>
            <a:r>
              <a:rPr lang="en-US" dirty="0"/>
              <a:t>ML-0877 Rev A MCV0010089 REVA </a:t>
            </a:r>
          </a:p>
        </p:txBody>
      </p:sp>
      <p:sp>
        <p:nvSpPr>
          <p:cNvPr id="9" name="Slide Number Placeholder 8"/>
          <p:cNvSpPr>
            <a:spLocks noGrp="1"/>
          </p:cNvSpPr>
          <p:nvPr>
            <p:ph type="sldNum" sz="quarter" idx="16"/>
          </p:nvPr>
        </p:nvSpPr>
        <p:spPr/>
        <p:txBody>
          <a:bodyPr/>
          <a:lstStyle/>
          <a:p>
            <a:r>
              <a:rPr lang="en-US" dirty="0"/>
              <a:t>Page </a:t>
            </a:r>
            <a:fld id="{11A20EE6-9D0E-4D2E-AC18-D673A8617645}" type="slidenum">
              <a:rPr lang="en-US" smtClean="0"/>
              <a:pPr/>
              <a:t>‹#›</a:t>
            </a:fld>
            <a:endParaRPr lang="en-US" dirty="0"/>
          </a:p>
        </p:txBody>
      </p:sp>
    </p:spTree>
    <p:extLst>
      <p:ext uri="{BB962C8B-B14F-4D97-AF65-F5344CB8AC3E}">
        <p14:creationId xmlns:p14="http://schemas.microsoft.com/office/powerpoint/2010/main" val="2827294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4"/>
          <p:cNvSpPr>
            <a:spLocks noGrp="1"/>
          </p:cNvSpPr>
          <p:nvPr>
            <p:ph type="pic" sz="quarter" idx="13" hasCustomPrompt="1"/>
          </p:nvPr>
        </p:nvSpPr>
        <p:spPr bwMode="gray">
          <a:xfrm>
            <a:off x="0" y="1"/>
            <a:ext cx="12188952" cy="6164774"/>
          </a:xfrm>
        </p:spPr>
        <p:txBody>
          <a:bodyPr lIns="91440" tIns="91440" rIns="91440" bIns="91440"/>
          <a:lstStyle>
            <a:lvl1pPr>
              <a:defRPr baseline="0"/>
            </a:lvl1pPr>
          </a:lstStyle>
          <a:p>
            <a:r>
              <a:rPr lang="de-DE" dirty="0"/>
              <a:t>Click Symbol </a:t>
            </a:r>
            <a:r>
              <a:rPr lang="de-DE" dirty="0" err="1"/>
              <a:t>to</a:t>
            </a:r>
            <a:r>
              <a:rPr lang="de-DE" dirty="0"/>
              <a:t> </a:t>
            </a:r>
            <a:r>
              <a:rPr lang="de-DE" dirty="0" err="1"/>
              <a:t>insert</a:t>
            </a:r>
            <a:r>
              <a:rPr lang="de-DE" dirty="0"/>
              <a:t> a </a:t>
            </a:r>
            <a:r>
              <a:rPr lang="de-DE" dirty="0" err="1"/>
              <a:t>picture</a:t>
            </a:r>
            <a:endParaRPr lang="en-US" dirty="0"/>
          </a:p>
        </p:txBody>
      </p:sp>
      <p:sp>
        <p:nvSpPr>
          <p:cNvPr id="8" name="Text Placeholder 6"/>
          <p:cNvSpPr>
            <a:spLocks noGrp="1"/>
          </p:cNvSpPr>
          <p:nvPr>
            <p:ph type="body" sz="quarter" idx="14"/>
          </p:nvPr>
        </p:nvSpPr>
        <p:spPr bwMode="gray">
          <a:xfrm>
            <a:off x="6095999" y="3429000"/>
            <a:ext cx="6096000" cy="1684801"/>
          </a:xfrm>
          <a:solidFill>
            <a:schemeClr val="bg1"/>
          </a:solidFill>
        </p:spPr>
        <p:txBody>
          <a:bodyPr lIns="182880" tIns="91440" rIns="90000" bIns="91440" anchor="ctr">
            <a:noAutofit/>
          </a:bodyPr>
          <a:lstStyle>
            <a:lvl1pPr>
              <a:lnSpc>
                <a:spcPct val="100000"/>
              </a:lnSpc>
              <a:spcBef>
                <a:spcPts val="0"/>
              </a:spcBef>
              <a:defRPr sz="1600" b="0">
                <a:solidFill>
                  <a:srgbClr val="94B654"/>
                </a:solidFill>
                <a:latin typeface="+mn-lt"/>
              </a:defRPr>
            </a:lvl1pPr>
          </a:lstStyle>
          <a:p>
            <a:pPr lvl="0"/>
            <a:r>
              <a:rPr lang="en-US"/>
              <a:t>Click to edit Master text styles</a:t>
            </a:r>
          </a:p>
        </p:txBody>
      </p:sp>
      <p:sp>
        <p:nvSpPr>
          <p:cNvPr id="9" name="Title 1"/>
          <p:cNvSpPr>
            <a:spLocks noGrp="1"/>
          </p:cNvSpPr>
          <p:nvPr>
            <p:ph type="title"/>
          </p:nvPr>
        </p:nvSpPr>
        <p:spPr>
          <a:xfrm>
            <a:off x="-1" y="3429000"/>
            <a:ext cx="6096000" cy="1684801"/>
          </a:xfrm>
          <a:solidFill>
            <a:schemeClr val="bg1"/>
          </a:solidFill>
        </p:spPr>
        <p:txBody>
          <a:bodyPr lIns="365760" tIns="91440" rIns="182880" bIns="91440" anchor="ctr"/>
          <a:lstStyle>
            <a:lvl1pPr algn="r">
              <a:defRPr sz="3200"/>
            </a:lvl1pPr>
          </a:lstStyle>
          <a:p>
            <a:r>
              <a:rPr lang="en-US"/>
              <a:t>Click to edit Master title style</a:t>
            </a:r>
            <a:endParaRPr lang="en-US" dirty="0"/>
          </a:p>
        </p:txBody>
      </p:sp>
      <p:sp>
        <p:nvSpPr>
          <p:cNvPr id="2" name="Date Placeholder 1"/>
          <p:cNvSpPr>
            <a:spLocks noGrp="1"/>
          </p:cNvSpPr>
          <p:nvPr>
            <p:ph type="dt" sz="half" idx="15"/>
          </p:nvPr>
        </p:nvSpPr>
        <p:spPr/>
        <p:txBody>
          <a:bodyPr/>
          <a:lstStyle/>
          <a:p>
            <a:fld id="{3449560E-351C-4F2A-BD14-C48D4129BCEA}" type="datetime3">
              <a:rPr lang="en-US" smtClean="0"/>
              <a:t>4 May 2020</a:t>
            </a:fld>
            <a:endParaRPr lang="en-US" dirty="0"/>
          </a:p>
        </p:txBody>
      </p:sp>
      <p:sp>
        <p:nvSpPr>
          <p:cNvPr id="3" name="Footer Placeholder 2"/>
          <p:cNvSpPr>
            <a:spLocks noGrp="1"/>
          </p:cNvSpPr>
          <p:nvPr>
            <p:ph type="ftr" sz="quarter" idx="16"/>
          </p:nvPr>
        </p:nvSpPr>
        <p:spPr/>
        <p:txBody>
          <a:bodyPr/>
          <a:lstStyle/>
          <a:p>
            <a:r>
              <a:rPr lang="en-US" dirty="0"/>
              <a:t>ML-0877 Rev A MCV0010089 REVA </a:t>
            </a:r>
          </a:p>
        </p:txBody>
      </p:sp>
      <p:sp>
        <p:nvSpPr>
          <p:cNvPr id="4" name="Slide Number Placeholder 3"/>
          <p:cNvSpPr>
            <a:spLocks noGrp="1"/>
          </p:cNvSpPr>
          <p:nvPr>
            <p:ph type="sldNum" sz="quarter" idx="17"/>
          </p:nvPr>
        </p:nvSpPr>
        <p:spPr/>
        <p:txBody>
          <a:bodyPr/>
          <a:lstStyle/>
          <a:p>
            <a:r>
              <a:rPr lang="en-US" dirty="0"/>
              <a:t>Page </a:t>
            </a:r>
            <a:fld id="{11A20EE6-9D0E-4D2E-AC18-D673A8617645}" type="slidenum">
              <a:rPr lang="en-US" smtClean="0"/>
              <a:pPr/>
              <a:t>‹#›</a:t>
            </a:fld>
            <a:endParaRPr lang="en-US" dirty="0"/>
          </a:p>
        </p:txBody>
      </p:sp>
    </p:spTree>
    <p:extLst>
      <p:ext uri="{BB962C8B-B14F-4D97-AF65-F5344CB8AC3E}">
        <p14:creationId xmlns:p14="http://schemas.microsoft.com/office/powerpoint/2010/main" val="1931943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6" name="Rectangle 5"/>
          <p:cNvSpPr/>
          <p:nvPr/>
        </p:nvSpPr>
        <p:spPr bwMode="gray">
          <a:xfrm>
            <a:off x="0" y="2"/>
            <a:ext cx="12192000" cy="4940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3" hasCustomPrompt="1"/>
          </p:nvPr>
        </p:nvSpPr>
        <p:spPr bwMode="gray">
          <a:xfrm>
            <a:off x="695326" y="1773238"/>
            <a:ext cx="10801349" cy="1441773"/>
          </a:xfrm>
        </p:spPr>
        <p:txBody>
          <a:bodyPr anchor="b">
            <a:noAutofit/>
          </a:bodyPr>
          <a:lstStyle>
            <a:lvl1pPr>
              <a:lnSpc>
                <a:spcPct val="90000"/>
              </a:lnSpc>
              <a:defRPr sz="4800" b="1" baseline="0">
                <a:solidFill>
                  <a:schemeClr val="tx2"/>
                </a:solidFill>
              </a:defRPr>
            </a:lvl1pPr>
          </a:lstStyle>
          <a:p>
            <a:r>
              <a:rPr lang="en-US" dirty="0"/>
              <a:t>Your feedback is very welcome!</a:t>
            </a:r>
            <a:endParaRPr lang="de-DE" dirty="0"/>
          </a:p>
        </p:txBody>
      </p:sp>
      <p:sp>
        <p:nvSpPr>
          <p:cNvPr id="16" name="TextBox 15"/>
          <p:cNvSpPr txBox="1"/>
          <p:nvPr/>
        </p:nvSpPr>
        <p:spPr bwMode="gray">
          <a:xfrm>
            <a:off x="695325" y="5492594"/>
            <a:ext cx="10801349" cy="671670"/>
          </a:xfrm>
          <a:prstGeom prst="rect">
            <a:avLst/>
          </a:prstGeom>
        </p:spPr>
        <p:txBody>
          <a:bodyPr vert="horz" lIns="0" tIns="0" rIns="0" bIns="0" rtlCol="0">
            <a:noAutofit/>
          </a:bodyPr>
          <a:lstStyle>
            <a:lvl1pPr indent="0">
              <a:lnSpc>
                <a:spcPct val="120000"/>
              </a:lnSpc>
              <a:spcBef>
                <a:spcPts val="600"/>
              </a:spcBef>
              <a:buFont typeface="Arial" panose="020B0604020202020204" pitchFamily="34" charset="0"/>
              <a:buNone/>
              <a:defRPr sz="1600" b="1">
                <a:solidFill>
                  <a:schemeClr val="tx2"/>
                </a:solidFill>
              </a:defRPr>
            </a:lvl1pPr>
            <a:lvl2pPr marL="0" lvl="1" indent="0">
              <a:lnSpc>
                <a:spcPct val="120000"/>
              </a:lnSpc>
              <a:spcBef>
                <a:spcPts val="600"/>
              </a:spcBef>
              <a:buFont typeface="Arial" panose="020B0604020202020204" pitchFamily="34" charset="0"/>
              <a:buNone/>
              <a:defRPr sz="800">
                <a:solidFill>
                  <a:schemeClr val="tx2"/>
                </a:solidFill>
              </a:defRPr>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en-US" sz="800" dirty="0"/>
              <a:t>Getinge is a global provider of innovative solutions for operating rooms, intensive care units, sterilization departments and for life science companies and institutions. Based on our firsthand experience and close partnerships with clinical experts, healthcare professionals and medtech specialists, we are improving the everyday life for people - today and tomorrow.</a:t>
            </a:r>
          </a:p>
        </p:txBody>
      </p:sp>
      <p:sp>
        <p:nvSpPr>
          <p:cNvPr id="18" name="TextBox 17"/>
          <p:cNvSpPr txBox="1"/>
          <p:nvPr/>
        </p:nvSpPr>
        <p:spPr bwMode="gray">
          <a:xfrm>
            <a:off x="695325" y="5154989"/>
            <a:ext cx="10801349" cy="295466"/>
          </a:xfrm>
          <a:prstGeom prst="rect">
            <a:avLst/>
          </a:prstGeom>
        </p:spPr>
        <p:txBody>
          <a:bodyPr vert="horz" lIns="0" tIns="0" rIns="0" bIns="0" rtlCol="0">
            <a:noAutofit/>
          </a:bodyPr>
          <a:lstStyle>
            <a:lvl1pPr lvl="0" indent="0">
              <a:lnSpc>
                <a:spcPct val="120000"/>
              </a:lnSpc>
              <a:spcBef>
                <a:spcPts val="600"/>
              </a:spcBef>
              <a:buFont typeface="Arial" panose="020B0604020202020204" pitchFamily="34" charset="0"/>
              <a:buNone/>
              <a:defRPr sz="1600" b="1">
                <a:solidFill>
                  <a:schemeClr val="bg1"/>
                </a:solidFill>
              </a:defRPr>
            </a:lvl1pPr>
            <a:lvl2pPr marL="0" indent="0">
              <a:lnSpc>
                <a:spcPct val="120000"/>
              </a:lnSpc>
              <a:spcBef>
                <a:spcPts val="600"/>
              </a:spcBef>
              <a:buFont typeface="Arial" panose="020B0604020202020204" pitchFamily="34" charset="0"/>
              <a:buNone/>
              <a:defRPr sz="1600"/>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600" b="0" dirty="0">
                <a:solidFill>
                  <a:schemeClr val="tx2"/>
                </a:solidFill>
              </a:rPr>
              <a:t>www.getinge.com</a:t>
            </a:r>
          </a:p>
        </p:txBody>
      </p:sp>
      <p:sp>
        <p:nvSpPr>
          <p:cNvPr id="9" name="Textplatzhalter 8"/>
          <p:cNvSpPr>
            <a:spLocks noGrp="1"/>
          </p:cNvSpPr>
          <p:nvPr>
            <p:ph type="body" sz="quarter" idx="14"/>
          </p:nvPr>
        </p:nvSpPr>
        <p:spPr bwMode="gray">
          <a:xfrm>
            <a:off x="2951325" y="3531744"/>
            <a:ext cx="8545348" cy="1112974"/>
          </a:xfrm>
        </p:spPr>
        <p:txBody>
          <a:bodyPr anchor="b">
            <a:noAutofit/>
          </a:bodyPr>
          <a:lstStyle>
            <a:lvl1pPr>
              <a:lnSpc>
                <a:spcPct val="90000"/>
              </a:lnSpc>
              <a:spcBef>
                <a:spcPts val="300"/>
              </a:spcBef>
              <a:defRPr sz="1400" baseline="0">
                <a:solidFill>
                  <a:schemeClr val="tx1"/>
                </a:solidFill>
              </a:defRPr>
            </a:lvl1pPr>
          </a:lstStyle>
          <a:p>
            <a:pPr lvl="0"/>
            <a:r>
              <a:rPr lang="en-US" noProof="0"/>
              <a:t>Click to edit Master text styles</a:t>
            </a:r>
          </a:p>
        </p:txBody>
      </p:sp>
      <p:sp>
        <p:nvSpPr>
          <p:cNvPr id="7" name="Textplatzhalter 6"/>
          <p:cNvSpPr>
            <a:spLocks noGrp="1"/>
          </p:cNvSpPr>
          <p:nvPr>
            <p:ph type="body" sz="quarter" idx="18" hasCustomPrompt="1"/>
          </p:nvPr>
        </p:nvSpPr>
        <p:spPr>
          <a:xfrm>
            <a:off x="695325" y="4450819"/>
            <a:ext cx="2052000" cy="193899"/>
          </a:xfrm>
          <a:noFill/>
        </p:spPr>
        <p:txBody>
          <a:bodyPr wrap="square" lIns="0" tIns="0" rIns="0" bIns="0" rtlCol="0" anchor="b">
            <a:noAutofit/>
          </a:bodyPr>
          <a:lstStyle>
            <a:lvl1pPr>
              <a:defRPr lang="en-US" sz="1400" dirty="0"/>
            </a:lvl1pPr>
          </a:lstStyle>
          <a:p>
            <a:pPr lvl="0">
              <a:lnSpc>
                <a:spcPct val="90000"/>
              </a:lnSpc>
              <a:spcBef>
                <a:spcPts val="300"/>
              </a:spcBef>
            </a:pPr>
            <a:r>
              <a:rPr lang="de-DE" dirty="0"/>
              <a:t>E-Mail</a:t>
            </a:r>
            <a:endParaRPr lang="en-US" dirty="0"/>
          </a:p>
        </p:txBody>
      </p:sp>
      <p:sp>
        <p:nvSpPr>
          <p:cNvPr id="11" name="Textplatzhalter 10"/>
          <p:cNvSpPr>
            <a:spLocks noGrp="1"/>
          </p:cNvSpPr>
          <p:nvPr>
            <p:ph type="body" sz="quarter" idx="19" hasCustomPrompt="1"/>
          </p:nvPr>
        </p:nvSpPr>
        <p:spPr>
          <a:xfrm>
            <a:off x="695325" y="4221000"/>
            <a:ext cx="2052000" cy="193899"/>
          </a:xfrm>
          <a:noFill/>
        </p:spPr>
        <p:txBody>
          <a:bodyPr wrap="square" lIns="0" tIns="0" rIns="0" bIns="0" rtlCol="0" anchor="b">
            <a:noAutofit/>
          </a:bodyPr>
          <a:lstStyle>
            <a:lvl1pPr>
              <a:defRPr lang="en-US" sz="1400" dirty="0">
                <a:solidFill>
                  <a:schemeClr val="tx1"/>
                </a:solidFill>
              </a:defRPr>
            </a:lvl1pPr>
          </a:lstStyle>
          <a:p>
            <a:pPr lvl="0">
              <a:lnSpc>
                <a:spcPct val="90000"/>
              </a:lnSpc>
              <a:spcBef>
                <a:spcPts val="300"/>
              </a:spcBef>
            </a:pPr>
            <a:r>
              <a:rPr lang="de-DE" dirty="0"/>
              <a:t>Phone</a:t>
            </a:r>
            <a:endParaRPr lang="en-US" dirty="0"/>
          </a:p>
        </p:txBody>
      </p:sp>
      <p:sp>
        <p:nvSpPr>
          <p:cNvPr id="13" name="Textplatzhalter 12"/>
          <p:cNvSpPr>
            <a:spLocks noGrp="1"/>
          </p:cNvSpPr>
          <p:nvPr>
            <p:ph type="body" sz="quarter" idx="20" hasCustomPrompt="1"/>
          </p:nvPr>
        </p:nvSpPr>
        <p:spPr>
          <a:xfrm>
            <a:off x="695325" y="3991382"/>
            <a:ext cx="2052000" cy="193899"/>
          </a:xfrm>
          <a:noFill/>
        </p:spPr>
        <p:txBody>
          <a:bodyPr wrap="square" lIns="0" tIns="0" rIns="0" bIns="0" rtlCol="0" anchor="b">
            <a:noAutofit/>
          </a:bodyPr>
          <a:lstStyle>
            <a:lvl1pPr>
              <a:defRPr lang="en-US" sz="1400" dirty="0">
                <a:solidFill>
                  <a:schemeClr val="tx1"/>
                </a:solidFill>
              </a:defRPr>
            </a:lvl1pPr>
          </a:lstStyle>
          <a:p>
            <a:pPr lvl="0">
              <a:lnSpc>
                <a:spcPct val="90000"/>
              </a:lnSpc>
              <a:spcBef>
                <a:spcPts val="300"/>
              </a:spcBef>
            </a:pPr>
            <a:r>
              <a:rPr lang="de-DE" dirty="0"/>
              <a:t>Name</a:t>
            </a:r>
            <a:endParaRPr lang="en-US" dirty="0"/>
          </a:p>
        </p:txBody>
      </p:sp>
      <p:sp>
        <p:nvSpPr>
          <p:cNvPr id="15" name="Textplatzhalter 14"/>
          <p:cNvSpPr>
            <a:spLocks noGrp="1"/>
          </p:cNvSpPr>
          <p:nvPr>
            <p:ph type="body" sz="quarter" idx="21" hasCustomPrompt="1"/>
          </p:nvPr>
        </p:nvSpPr>
        <p:spPr>
          <a:xfrm>
            <a:off x="695325" y="3531744"/>
            <a:ext cx="2052000" cy="193899"/>
          </a:xfrm>
          <a:noFill/>
        </p:spPr>
        <p:txBody>
          <a:bodyPr wrap="square" lIns="0" tIns="0" rIns="0" bIns="0" rtlCol="0" anchor="b">
            <a:noAutofit/>
          </a:bodyPr>
          <a:lstStyle>
            <a:lvl1pPr>
              <a:defRPr lang="en-US" sz="1400" dirty="0"/>
            </a:lvl1pPr>
          </a:lstStyle>
          <a:p>
            <a:pPr lvl="0">
              <a:lnSpc>
                <a:spcPct val="90000"/>
              </a:lnSpc>
              <a:spcBef>
                <a:spcPts val="300"/>
              </a:spcBef>
            </a:pPr>
            <a:r>
              <a:rPr lang="de-DE" dirty="0"/>
              <a:t>Other</a:t>
            </a:r>
            <a:endParaRPr lang="en-US" dirty="0"/>
          </a:p>
        </p:txBody>
      </p:sp>
      <p:sp>
        <p:nvSpPr>
          <p:cNvPr id="20" name="Textplatzhalter 19"/>
          <p:cNvSpPr>
            <a:spLocks noGrp="1"/>
          </p:cNvSpPr>
          <p:nvPr>
            <p:ph type="body" sz="quarter" idx="22" hasCustomPrompt="1"/>
          </p:nvPr>
        </p:nvSpPr>
        <p:spPr>
          <a:xfrm>
            <a:off x="695325" y="3761563"/>
            <a:ext cx="2052000" cy="193899"/>
          </a:xfrm>
          <a:noFill/>
        </p:spPr>
        <p:txBody>
          <a:bodyPr wrap="square" lIns="0" tIns="0" rIns="0" bIns="0" rtlCol="0" anchor="b">
            <a:noAutofit/>
          </a:bodyPr>
          <a:lstStyle>
            <a:lvl1pPr>
              <a:defRPr lang="en-US" sz="1400" dirty="0"/>
            </a:lvl1pPr>
          </a:lstStyle>
          <a:p>
            <a:pPr lvl="0">
              <a:lnSpc>
                <a:spcPct val="90000"/>
              </a:lnSpc>
              <a:spcBef>
                <a:spcPts val="300"/>
              </a:spcBef>
            </a:pPr>
            <a:r>
              <a:rPr lang="de-DE" dirty="0"/>
              <a:t>Other</a:t>
            </a:r>
            <a:endParaRPr lang="en-US" dirty="0"/>
          </a:p>
        </p:txBody>
      </p:sp>
      <p:sp>
        <p:nvSpPr>
          <p:cNvPr id="5" name="Date Placeholder 4"/>
          <p:cNvSpPr>
            <a:spLocks noGrp="1"/>
          </p:cNvSpPr>
          <p:nvPr>
            <p:ph type="dt" sz="half" idx="23"/>
          </p:nvPr>
        </p:nvSpPr>
        <p:spPr/>
        <p:txBody>
          <a:bodyPr/>
          <a:lstStyle/>
          <a:p>
            <a:fld id="{ACAE2BCC-0367-492E-8CF8-6B4676D15BE4}" type="datetime3">
              <a:rPr lang="en-US" smtClean="0"/>
              <a:t>4 May 2020</a:t>
            </a:fld>
            <a:endParaRPr lang="en-US" dirty="0"/>
          </a:p>
        </p:txBody>
      </p:sp>
      <p:sp>
        <p:nvSpPr>
          <p:cNvPr id="10" name="Footer Placeholder 9"/>
          <p:cNvSpPr>
            <a:spLocks noGrp="1"/>
          </p:cNvSpPr>
          <p:nvPr>
            <p:ph type="ftr" sz="quarter" idx="24"/>
          </p:nvPr>
        </p:nvSpPr>
        <p:spPr/>
        <p:txBody>
          <a:bodyPr/>
          <a:lstStyle/>
          <a:p>
            <a:r>
              <a:rPr lang="en-US" dirty="0"/>
              <a:t>ML-0877 Rev A MCV0010089 REVA </a:t>
            </a:r>
          </a:p>
        </p:txBody>
      </p:sp>
      <p:sp>
        <p:nvSpPr>
          <p:cNvPr id="12" name="Slide Number Placeholder 11"/>
          <p:cNvSpPr>
            <a:spLocks noGrp="1"/>
          </p:cNvSpPr>
          <p:nvPr>
            <p:ph type="sldNum" sz="quarter" idx="25"/>
          </p:nvPr>
        </p:nvSpPr>
        <p:spPr/>
        <p:txBody>
          <a:bodyPr/>
          <a:lstStyle/>
          <a:p>
            <a:r>
              <a:rPr lang="en-US" dirty="0"/>
              <a:t>Page </a:t>
            </a:r>
            <a:fld id="{11A20EE6-9D0E-4D2E-AC18-D673A8617645}" type="slidenum">
              <a:rPr lang="en-US" smtClean="0"/>
              <a:pPr/>
              <a:t>‹#›</a:t>
            </a:fld>
            <a:endParaRPr lang="en-US" dirty="0"/>
          </a:p>
        </p:txBody>
      </p:sp>
    </p:spTree>
    <p:extLst>
      <p:ext uri="{BB962C8B-B14F-4D97-AF65-F5344CB8AC3E}">
        <p14:creationId xmlns:p14="http://schemas.microsoft.com/office/powerpoint/2010/main" val="214908417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Logo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8865" y="2597150"/>
            <a:ext cx="3254272" cy="1663701"/>
          </a:xfrm>
          <a:prstGeom prst="rect">
            <a:avLst/>
          </a:prstGeom>
        </p:spPr>
      </p:pic>
    </p:spTree>
    <p:extLst>
      <p:ext uri="{BB962C8B-B14F-4D97-AF65-F5344CB8AC3E}">
        <p14:creationId xmlns:p14="http://schemas.microsoft.com/office/powerpoint/2010/main" val="765473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ue front pag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388793916"/>
              </p:ext>
            </p:ext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spid="_x0000_s1638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 y="1592"/>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0"/>
          <p:cNvSpPr/>
          <p:nvPr userDrawn="1"/>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cxnSp>
        <p:nvCxnSpPr>
          <p:cNvPr id="16" name="Straight Connector 15"/>
          <p:cNvCxnSpPr/>
          <p:nvPr userDrawn="1"/>
        </p:nvCxnSpPr>
        <p:spPr>
          <a:xfrm>
            <a:off x="445477" y="3969060"/>
            <a:ext cx="112960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45477" y="5625290"/>
            <a:ext cx="11296087" cy="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445476" y="4797199"/>
            <a:ext cx="11296085" cy="738664"/>
          </a:xfrm>
        </p:spPr>
        <p:txBody>
          <a:bodyPr anchor="b"/>
          <a:lstStyle>
            <a:lvl1pPr algn="l">
              <a:defRPr sz="4800" b="1">
                <a:solidFill>
                  <a:schemeClr val="bg1"/>
                </a:solidFill>
                <a:latin typeface="+mj-lt"/>
              </a:defRPr>
            </a:lvl1pPr>
          </a:lstStyle>
          <a:p>
            <a:r>
              <a:rPr lang="en-GB" noProof="0" dirty="0"/>
              <a:t>Arial 48</a:t>
            </a:r>
          </a:p>
        </p:txBody>
      </p:sp>
      <p:sp>
        <p:nvSpPr>
          <p:cNvPr id="3" name="Subtitle 2"/>
          <p:cNvSpPr>
            <a:spLocks noGrp="1"/>
          </p:cNvSpPr>
          <p:nvPr>
            <p:ph type="subTitle" idx="1" hasCustomPrompt="1"/>
          </p:nvPr>
        </p:nvSpPr>
        <p:spPr>
          <a:xfrm>
            <a:off x="445478" y="6023662"/>
            <a:ext cx="11296085" cy="473976"/>
          </a:xfrm>
        </p:spPr>
        <p:txBody>
          <a:bodyPr>
            <a:noAutofit/>
          </a:bodyPr>
          <a:lstStyle>
            <a:lvl1pPr marL="0" indent="0" algn="l">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Name, title</a:t>
            </a:r>
          </a:p>
          <a:p>
            <a:r>
              <a:rPr lang="en-GB" noProof="0" dirty="0"/>
              <a:t>Date (September 4, 2014)</a:t>
            </a:r>
          </a:p>
        </p:txBody>
      </p:sp>
      <p:sp>
        <p:nvSpPr>
          <p:cNvPr id="25" name="Text Placeholder 24"/>
          <p:cNvSpPr>
            <a:spLocks noGrp="1"/>
          </p:cNvSpPr>
          <p:nvPr>
            <p:ph type="body" sz="quarter" idx="10" hasCustomPrompt="1"/>
          </p:nvPr>
        </p:nvSpPr>
        <p:spPr>
          <a:xfrm>
            <a:off x="445476" y="4058488"/>
            <a:ext cx="11296085" cy="649287"/>
          </a:xfrm>
        </p:spPr>
        <p:txBody>
          <a:bodyPr/>
          <a:lstStyle>
            <a:lvl1pPr>
              <a:defRPr sz="4800">
                <a:solidFill>
                  <a:schemeClr val="bg1"/>
                </a:solidFill>
                <a:latin typeface="+mj-lt"/>
              </a:defRPr>
            </a:lvl1pPr>
          </a:lstStyle>
          <a:p>
            <a:pPr lvl="0"/>
            <a:r>
              <a:rPr lang="en-GB" noProof="0" dirty="0"/>
              <a:t>Click to write title</a:t>
            </a:r>
          </a:p>
        </p:txBody>
      </p:sp>
      <p:sp>
        <p:nvSpPr>
          <p:cNvPr id="10" name="Content Placeholder 7"/>
          <p:cNvSpPr txBox="1">
            <a:spLocks/>
          </p:cNvSpPr>
          <p:nvPr userDrawn="1"/>
        </p:nvSpPr>
        <p:spPr>
          <a:xfrm>
            <a:off x="-2988087" y="0"/>
            <a:ext cx="2880000"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
              </a:spcBef>
            </a:pPr>
            <a:r>
              <a:rPr lang="en-GB" sz="1000" dirty="0">
                <a:solidFill>
                  <a:srgbClr val="000000"/>
                </a:solidFill>
              </a:rPr>
              <a:t>During all slides in this template relevant information will be available </a:t>
            </a:r>
            <a:br>
              <a:rPr lang="en-GB" sz="1000" dirty="0">
                <a:solidFill>
                  <a:srgbClr val="000000"/>
                </a:solidFill>
              </a:rPr>
            </a:br>
            <a:r>
              <a:rPr lang="en-GB" sz="1000" dirty="0">
                <a:solidFill>
                  <a:srgbClr val="000000"/>
                </a:solidFill>
              </a:rPr>
              <a:t>to you. You can also use the QUICK GUIDE at the end of the template, which will give you tips to help you </a:t>
            </a:r>
            <a:br>
              <a:rPr lang="en-GB" sz="1000" dirty="0">
                <a:solidFill>
                  <a:srgbClr val="000000"/>
                </a:solidFill>
              </a:rPr>
            </a:br>
            <a:r>
              <a:rPr lang="en-GB" sz="1000" dirty="0">
                <a:solidFill>
                  <a:srgbClr val="000000"/>
                </a:solidFill>
              </a:rPr>
              <a:t>get started!</a:t>
            </a:r>
          </a:p>
          <a:p>
            <a:pPr>
              <a:spcBef>
                <a:spcPts val="200"/>
              </a:spcBef>
            </a:pPr>
            <a:endParaRPr lang="en-GB" sz="1000" dirty="0">
              <a:solidFill>
                <a:srgbClr val="000000"/>
              </a:solidFill>
            </a:endParaRPr>
          </a:p>
          <a:p>
            <a:pPr>
              <a:spcBef>
                <a:spcPts val="200"/>
              </a:spcBef>
            </a:pPr>
            <a:r>
              <a:rPr lang="en-GB" sz="1200" b="1" dirty="0">
                <a:solidFill>
                  <a:srgbClr val="000000"/>
                </a:solidFill>
              </a:rPr>
              <a:t>FRONT PAGE LAYOUT</a:t>
            </a:r>
          </a:p>
          <a:p>
            <a:pPr>
              <a:spcBef>
                <a:spcPts val="200"/>
              </a:spcBef>
            </a:pPr>
            <a:r>
              <a:rPr lang="en-GB" sz="1000" dirty="0">
                <a:solidFill>
                  <a:srgbClr val="000000"/>
                </a:solidFill>
              </a:rPr>
              <a:t>If you would like to insert a picture </a:t>
            </a:r>
            <a:br>
              <a:rPr lang="en-GB" sz="1000" dirty="0">
                <a:solidFill>
                  <a:srgbClr val="000000"/>
                </a:solidFill>
              </a:rPr>
            </a:br>
            <a:r>
              <a:rPr lang="en-GB" sz="1000" dirty="0">
                <a:solidFill>
                  <a:srgbClr val="000000"/>
                </a:solidFill>
              </a:rPr>
              <a:t>on the front page then please use </a:t>
            </a:r>
            <a:br>
              <a:rPr lang="en-GB" sz="1000" dirty="0">
                <a:solidFill>
                  <a:srgbClr val="000000"/>
                </a:solidFill>
              </a:rPr>
            </a:br>
            <a:r>
              <a:rPr lang="en-GB" sz="1000" dirty="0">
                <a:solidFill>
                  <a:srgbClr val="000000"/>
                </a:solidFill>
              </a:rPr>
              <a:t>the Front page 3 layout. The </a:t>
            </a:r>
            <a:r>
              <a:rPr lang="en-GB" sz="1000" b="1" dirty="0">
                <a:solidFill>
                  <a:srgbClr val="000000"/>
                </a:solidFill>
              </a:rPr>
              <a:t>“blue design”</a:t>
            </a:r>
            <a:r>
              <a:rPr lang="en-GB" sz="1000" dirty="0">
                <a:solidFill>
                  <a:srgbClr val="000000"/>
                </a:solidFill>
              </a:rPr>
              <a:t> (front page 1) is preferable </a:t>
            </a:r>
            <a:br>
              <a:rPr lang="en-GB" sz="1000" dirty="0">
                <a:solidFill>
                  <a:srgbClr val="000000"/>
                </a:solidFill>
              </a:rPr>
            </a:br>
            <a:r>
              <a:rPr lang="en-GB" sz="1000" dirty="0">
                <a:solidFill>
                  <a:srgbClr val="000000"/>
                </a:solidFill>
              </a:rPr>
              <a:t>for live presentations while the </a:t>
            </a:r>
            <a:r>
              <a:rPr lang="en-GB" sz="1000" b="1" dirty="0">
                <a:solidFill>
                  <a:srgbClr val="000000"/>
                </a:solidFill>
              </a:rPr>
              <a:t>“white design”</a:t>
            </a:r>
            <a:r>
              <a:rPr lang="en-GB" sz="1000" dirty="0">
                <a:solidFill>
                  <a:srgbClr val="000000"/>
                </a:solidFill>
              </a:rPr>
              <a:t> (Front page 2) can be used if you would like to print and hand out your presentation.</a:t>
            </a:r>
          </a:p>
          <a:p>
            <a:pPr>
              <a:spcBef>
                <a:spcPts val="200"/>
              </a:spcBef>
            </a:pPr>
            <a:endParaRPr lang="en-GB" sz="1000" dirty="0">
              <a:solidFill>
                <a:srgbClr val="000000"/>
              </a:solidFill>
            </a:endParaRPr>
          </a:p>
          <a:p>
            <a:pPr>
              <a:spcBef>
                <a:spcPts val="200"/>
              </a:spcBef>
            </a:pPr>
            <a:r>
              <a:rPr lang="en-GB" sz="1200" b="1" dirty="0">
                <a:solidFill>
                  <a:srgbClr val="000000"/>
                </a:solidFill>
              </a:rPr>
              <a:t>EDITING SLIDE LAYOUT</a:t>
            </a:r>
          </a:p>
          <a:p>
            <a:pPr>
              <a:spcBef>
                <a:spcPts val="200"/>
              </a:spcBef>
            </a:pPr>
            <a:r>
              <a:rPr lang="en-GB" sz="1000" dirty="0">
                <a:solidFill>
                  <a:srgbClr val="000000"/>
                </a:solidFill>
              </a:rPr>
              <a:t>Go to </a:t>
            </a:r>
            <a:r>
              <a:rPr lang="en-GB" sz="1000" b="1" dirty="0">
                <a:solidFill>
                  <a:srgbClr val="000000"/>
                </a:solidFill>
              </a:rPr>
              <a:t>Home</a:t>
            </a:r>
            <a:r>
              <a:rPr lang="en-GB" sz="1000" dirty="0">
                <a:solidFill>
                  <a:srgbClr val="000000"/>
                </a:solidFill>
              </a:rPr>
              <a:t> Menu  – click on </a:t>
            </a:r>
            <a:r>
              <a:rPr lang="en-GB" sz="1000" b="1" dirty="0">
                <a:solidFill>
                  <a:srgbClr val="000000"/>
                </a:solidFill>
              </a:rPr>
              <a:t>Layout</a:t>
            </a:r>
            <a:r>
              <a:rPr lang="en-GB" sz="1000" dirty="0">
                <a:solidFill>
                  <a:srgbClr val="000000"/>
                </a:solidFill>
              </a:rPr>
              <a:t>. You can now choose between the predefined slide layouts. Having all slide layouts in the same master enables you to change layout easily while creating your presentation.  </a:t>
            </a:r>
          </a:p>
          <a:p>
            <a:pPr>
              <a:spcBef>
                <a:spcPts val="200"/>
              </a:spcBef>
            </a:pPr>
            <a:endParaRPr lang="en-GB" sz="1000" dirty="0">
              <a:solidFill>
                <a:srgbClr val="000000"/>
              </a:solidFill>
            </a:endParaRPr>
          </a:p>
          <a:p>
            <a:pPr>
              <a:spcBef>
                <a:spcPts val="200"/>
              </a:spcBef>
            </a:pPr>
            <a:r>
              <a:rPr lang="en-GB" sz="1200" b="1" dirty="0">
                <a:solidFill>
                  <a:srgbClr val="000000"/>
                </a:solidFill>
              </a:rPr>
              <a:t>EDIT FOOTER DETAILS</a:t>
            </a:r>
          </a:p>
          <a:p>
            <a:pPr>
              <a:spcBef>
                <a:spcPts val="200"/>
              </a:spcBef>
            </a:pPr>
            <a:r>
              <a:rPr lang="en-GB" sz="1000" dirty="0">
                <a:solidFill>
                  <a:srgbClr val="000000"/>
                </a:solidFill>
              </a:rPr>
              <a:t>Go to </a:t>
            </a:r>
            <a:r>
              <a:rPr lang="en-GB" sz="1000" b="1" dirty="0">
                <a:solidFill>
                  <a:srgbClr val="000000"/>
                </a:solidFill>
              </a:rPr>
              <a:t>Insert</a:t>
            </a:r>
            <a:r>
              <a:rPr lang="en-GB" sz="1000" dirty="0">
                <a:solidFill>
                  <a:srgbClr val="000000"/>
                </a:solidFill>
              </a:rPr>
              <a:t> Menu  – click on </a:t>
            </a:r>
            <a:r>
              <a:rPr lang="en-GB" sz="1000" b="1" dirty="0">
                <a:solidFill>
                  <a:srgbClr val="000000"/>
                </a:solidFill>
              </a:rPr>
              <a:t>Header </a:t>
            </a:r>
            <a:br>
              <a:rPr lang="en-GB" sz="1000" b="1" dirty="0">
                <a:solidFill>
                  <a:srgbClr val="000000"/>
                </a:solidFill>
              </a:rPr>
            </a:br>
            <a:r>
              <a:rPr lang="en-GB" sz="1000" b="1" dirty="0">
                <a:solidFill>
                  <a:srgbClr val="000000"/>
                </a:solidFill>
              </a:rPr>
              <a:t>&amp; Footer </a:t>
            </a:r>
            <a:r>
              <a:rPr lang="en-GB" sz="1000" dirty="0">
                <a:solidFill>
                  <a:srgbClr val="000000"/>
                </a:solidFill>
              </a:rPr>
              <a:t>and take the following 4 steps:</a:t>
            </a:r>
          </a:p>
          <a:p>
            <a:pPr lvl="1">
              <a:spcBef>
                <a:spcPts val="200"/>
              </a:spcBef>
            </a:pPr>
            <a:r>
              <a:rPr lang="en-GB" sz="1000" dirty="0">
                <a:solidFill>
                  <a:srgbClr val="000000"/>
                </a:solidFill>
              </a:rPr>
              <a:t>Select </a:t>
            </a:r>
            <a:r>
              <a:rPr lang="en-GB" sz="1000" b="1" dirty="0">
                <a:solidFill>
                  <a:srgbClr val="000000"/>
                </a:solidFill>
              </a:rPr>
              <a:t>Date and time </a:t>
            </a:r>
            <a:r>
              <a:rPr lang="en-GB" sz="1000" dirty="0">
                <a:solidFill>
                  <a:srgbClr val="000000"/>
                </a:solidFill>
              </a:rPr>
              <a:t>(we suggest that you select the following writing: November 1, 2012)</a:t>
            </a:r>
          </a:p>
          <a:p>
            <a:pPr lvl="1">
              <a:spcBef>
                <a:spcPts val="200"/>
              </a:spcBef>
            </a:pPr>
            <a:r>
              <a:rPr lang="en-GB" sz="1000" dirty="0">
                <a:solidFill>
                  <a:srgbClr val="000000"/>
                </a:solidFill>
              </a:rPr>
              <a:t>Select</a:t>
            </a:r>
            <a:r>
              <a:rPr lang="en-GB" sz="1000" b="1" dirty="0">
                <a:solidFill>
                  <a:srgbClr val="000000"/>
                </a:solidFill>
              </a:rPr>
              <a:t> Slide number</a:t>
            </a:r>
            <a:endParaRPr lang="en-GB" sz="1000" dirty="0">
              <a:solidFill>
                <a:srgbClr val="000000"/>
              </a:solidFill>
            </a:endParaRPr>
          </a:p>
          <a:p>
            <a:pPr lvl="1">
              <a:spcBef>
                <a:spcPts val="200"/>
              </a:spcBef>
            </a:pPr>
            <a:r>
              <a:rPr lang="en-GB" sz="1000" dirty="0">
                <a:solidFill>
                  <a:srgbClr val="000000"/>
                </a:solidFill>
              </a:rPr>
              <a:t>Select </a:t>
            </a:r>
            <a:r>
              <a:rPr lang="en-GB" sz="1000" b="1" dirty="0">
                <a:solidFill>
                  <a:srgbClr val="000000"/>
                </a:solidFill>
              </a:rPr>
              <a:t>Picture </a:t>
            </a:r>
            <a:r>
              <a:rPr lang="en-GB" sz="1000" dirty="0">
                <a:solidFill>
                  <a:srgbClr val="000000"/>
                </a:solidFill>
              </a:rPr>
              <a:t>to insert a ‘CONFIDENTIAL’ stamp or a name of your presentation or both</a:t>
            </a:r>
          </a:p>
          <a:p>
            <a:pPr lvl="1">
              <a:spcBef>
                <a:spcPts val="200"/>
              </a:spcBef>
            </a:pPr>
            <a:r>
              <a:rPr lang="en-GB" sz="1000" dirty="0">
                <a:solidFill>
                  <a:srgbClr val="000000"/>
                </a:solidFill>
              </a:rPr>
              <a:t>Select </a:t>
            </a:r>
            <a:r>
              <a:rPr lang="en-GB" sz="1000" b="1" dirty="0">
                <a:solidFill>
                  <a:srgbClr val="000000"/>
                </a:solidFill>
              </a:rPr>
              <a:t>Don’t show on title slide </a:t>
            </a:r>
            <a:r>
              <a:rPr lang="en-GB" sz="1000" dirty="0">
                <a:solidFill>
                  <a:srgbClr val="000000"/>
                </a:solidFill>
              </a:rPr>
              <a:t>if you would like the ‘CONFIDENTIAL’ stamp and the name of your presentation or both not to appear on the front page of your presentation.</a:t>
            </a:r>
          </a:p>
        </p:txBody>
      </p:sp>
      <p:pic>
        <p:nvPicPr>
          <p:cNvPr id="11" name="Picture 55" descr="C:\Users\tso\Dropbox\TSO\Online Graphics\Getinge\140523_Getinge template\Logos 2014\maquet_logotype-white-RGB.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073492" y="573081"/>
            <a:ext cx="1658635" cy="432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254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6">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211090878"/>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17410" name="think-cell Slide" r:id="rId4" imgW="6350000" imgH="6350000" progId="">
                  <p:embed/>
                </p:oleObj>
              </mc:Choice>
              <mc:Fallback>
                <p:oleObj name="think-cell Slide" r:id="rId4" imgW="6350000" imgH="6350000" progId="">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90"/>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7"/>
          <p:cNvSpPr txBox="1">
            <a:spLocks/>
          </p:cNvSpPr>
          <p:nvPr userDrawn="1"/>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buFontTx/>
              <a:buNone/>
            </a:pPr>
            <a:r>
              <a:rPr lang="en-GB" sz="1200" b="1" dirty="0">
                <a:solidFill>
                  <a:srgbClr val="000000"/>
                </a:solidFill>
              </a:rPr>
              <a:t>CHANGE SLIDE LAYOUT</a:t>
            </a:r>
          </a:p>
          <a:p>
            <a:pPr>
              <a:spcBef>
                <a:spcPts val="300"/>
              </a:spcBef>
            </a:pPr>
            <a:r>
              <a:rPr lang="en-GB" sz="1000" dirty="0">
                <a:solidFill>
                  <a:srgbClr val="000000"/>
                </a:solidFill>
              </a:rPr>
              <a:t>Go to Home Menu </a:t>
            </a:r>
            <a:br>
              <a:rPr lang="en-GB" sz="1000" dirty="0">
                <a:solidFill>
                  <a:srgbClr val="000000"/>
                </a:solidFill>
              </a:rPr>
            </a:br>
            <a:r>
              <a:rPr lang="en-GB" sz="1000" dirty="0">
                <a:solidFill>
                  <a:srgbClr val="000000"/>
                </a:solidFill>
              </a:rPr>
              <a:t>– click on Layout and select between predefined layouts</a:t>
            </a:r>
          </a:p>
          <a:p>
            <a:pPr>
              <a:spcBef>
                <a:spcPts val="300"/>
              </a:spcBef>
            </a:pPr>
            <a:endParaRPr lang="en-US" sz="1200" b="1" dirty="0">
              <a:solidFill>
                <a:srgbClr val="000000"/>
              </a:solidFill>
            </a:endParaRPr>
          </a:p>
          <a:p>
            <a:pPr>
              <a:spcBef>
                <a:spcPts val="300"/>
              </a:spcBef>
            </a:pPr>
            <a:r>
              <a:rPr lang="en-US" sz="1200" b="1" dirty="0">
                <a:solidFill>
                  <a:srgbClr val="000000"/>
                </a:solidFill>
              </a:rPr>
              <a:t>INSERT ELEMENTS</a:t>
            </a:r>
          </a:p>
          <a:p>
            <a:pPr>
              <a:spcBef>
                <a:spcPts val="300"/>
              </a:spcBef>
            </a:pPr>
            <a:r>
              <a:rPr lang="en-US" sz="1000" dirty="0">
                <a:solidFill>
                  <a:srgbClr val="000000"/>
                </a:solidFill>
              </a:rPr>
              <a:t>Delete the text or graph example and click on icons (in the Placeholder) to insert, tables, charts, smart art, pictures, clipart and movies.</a:t>
            </a:r>
          </a:p>
          <a:p>
            <a:pPr>
              <a:spcBef>
                <a:spcPts val="300"/>
              </a:spcBef>
            </a:pPr>
            <a:endParaRPr lang="en-US" sz="1000" dirty="0">
              <a:solidFill>
                <a:srgbClr val="000000"/>
              </a:solidFill>
            </a:endParaRPr>
          </a:p>
          <a:p>
            <a:pPr>
              <a:spcBef>
                <a:spcPts val="300"/>
              </a:spcBef>
            </a:pPr>
            <a:r>
              <a:rPr lang="en-US" sz="1200" b="1" dirty="0">
                <a:solidFill>
                  <a:srgbClr val="000000"/>
                </a:solidFill>
              </a:rPr>
              <a:t>CHANGE CHART DESIGN</a:t>
            </a:r>
          </a:p>
          <a:p>
            <a:pPr>
              <a:spcBef>
                <a:spcPts val="300"/>
              </a:spcBef>
            </a:pPr>
            <a:r>
              <a:rPr lang="en-US" sz="1000" b="1" dirty="0">
                <a:solidFill>
                  <a:srgbClr val="000000"/>
                </a:solidFill>
              </a:rPr>
              <a:t>Click on the chart </a:t>
            </a:r>
            <a:r>
              <a:rPr lang="en-US" sz="1000" dirty="0">
                <a:solidFill>
                  <a:srgbClr val="000000"/>
                </a:solidFill>
              </a:rPr>
              <a:t>.</a:t>
            </a:r>
            <a:r>
              <a:rPr lang="en-US" sz="1000" b="1" dirty="0">
                <a:solidFill>
                  <a:srgbClr val="000000"/>
                </a:solidFill>
              </a:rPr>
              <a:t/>
            </a:r>
            <a:br>
              <a:rPr lang="en-US" sz="1000" b="1" dirty="0">
                <a:solidFill>
                  <a:srgbClr val="000000"/>
                </a:solidFill>
              </a:rPr>
            </a:br>
            <a:r>
              <a:rPr lang="en-US" sz="1000" dirty="0">
                <a:solidFill>
                  <a:srgbClr val="000000"/>
                </a:solidFill>
              </a:rPr>
              <a:t>to activate Chart Tools.</a:t>
            </a:r>
          </a:p>
          <a:p>
            <a:pPr>
              <a:spcBef>
                <a:spcPts val="300"/>
              </a:spcBef>
            </a:pPr>
            <a:r>
              <a:rPr lang="en-US" sz="1000" dirty="0">
                <a:solidFill>
                  <a:srgbClr val="000000"/>
                </a:solidFill>
              </a:rPr>
              <a:t>Click on </a:t>
            </a:r>
            <a:r>
              <a:rPr lang="en-US" sz="1000" b="1" dirty="0">
                <a:solidFill>
                  <a:srgbClr val="000000"/>
                </a:solidFill>
              </a:rPr>
              <a:t>Design</a:t>
            </a:r>
            <a:r>
              <a:rPr lang="en-US" sz="1000" dirty="0">
                <a:solidFill>
                  <a:srgbClr val="000000"/>
                </a:solidFill>
              </a:rPr>
              <a:t>.</a:t>
            </a:r>
            <a:r>
              <a:rPr lang="en-US" sz="1000" b="1" dirty="0">
                <a:solidFill>
                  <a:srgbClr val="000000"/>
                </a:solidFill>
              </a:rPr>
              <a:t> </a:t>
            </a:r>
          </a:p>
          <a:p>
            <a:pPr>
              <a:spcBef>
                <a:spcPts val="300"/>
              </a:spcBef>
            </a:pPr>
            <a:r>
              <a:rPr lang="en-US" sz="1000" dirty="0">
                <a:solidFill>
                  <a:srgbClr val="000000"/>
                </a:solidFill>
              </a:rPr>
              <a:t>Select </a:t>
            </a:r>
            <a:r>
              <a:rPr lang="en-US" sz="1000" b="1" dirty="0">
                <a:solidFill>
                  <a:srgbClr val="000000"/>
                </a:solidFill>
              </a:rPr>
              <a:t>Style 18</a:t>
            </a:r>
            <a:r>
              <a:rPr lang="en-US" sz="1000" dirty="0">
                <a:solidFill>
                  <a:srgbClr val="000000"/>
                </a:solidFill>
              </a:rPr>
              <a:t>.</a:t>
            </a:r>
          </a:p>
          <a:p>
            <a:pPr>
              <a:spcBef>
                <a:spcPts val="300"/>
              </a:spcBef>
            </a:pPr>
            <a:endParaRPr lang="en-US" sz="1000" dirty="0">
              <a:solidFill>
                <a:srgbClr val="000000"/>
              </a:solidFill>
            </a:endParaRPr>
          </a:p>
          <a:p>
            <a:pPr>
              <a:spcBef>
                <a:spcPts val="300"/>
              </a:spcBef>
            </a:pPr>
            <a:r>
              <a:rPr lang="en-US" sz="1200" b="1" dirty="0">
                <a:solidFill>
                  <a:srgbClr val="000000"/>
                </a:solidFill>
              </a:rPr>
              <a:t>CHANGE PICTURE</a:t>
            </a:r>
          </a:p>
          <a:p>
            <a:pPr lvl="1">
              <a:spcBef>
                <a:spcPts val="300"/>
              </a:spcBef>
            </a:pPr>
            <a:r>
              <a:rPr lang="en-GB" sz="1000" b="1" dirty="0">
                <a:solidFill>
                  <a:srgbClr val="000000"/>
                </a:solidFill>
              </a:rPr>
              <a:t>Right click on the picture</a:t>
            </a:r>
          </a:p>
          <a:p>
            <a:pPr lvl="1">
              <a:spcBef>
                <a:spcPts val="300"/>
              </a:spcBef>
            </a:pPr>
            <a:r>
              <a:rPr lang="en-GB" sz="1000" b="1" dirty="0">
                <a:solidFill>
                  <a:srgbClr val="000000"/>
                </a:solidFill>
              </a:rPr>
              <a:t>Choose </a:t>
            </a:r>
            <a:r>
              <a:rPr lang="en-GB" sz="1000" dirty="0">
                <a:solidFill>
                  <a:srgbClr val="000000"/>
                </a:solidFill>
              </a:rPr>
              <a:t>Change picture</a:t>
            </a:r>
          </a:p>
          <a:p>
            <a:pPr lvl="1">
              <a:spcBef>
                <a:spcPts val="300"/>
              </a:spcBef>
            </a:pPr>
            <a:r>
              <a:rPr lang="en-GB" sz="1000" b="1" dirty="0">
                <a:solidFill>
                  <a:srgbClr val="000000"/>
                </a:solidFill>
              </a:rPr>
              <a:t>Browse</a:t>
            </a:r>
            <a:r>
              <a:rPr lang="en-GB" sz="1000" dirty="0">
                <a:solidFill>
                  <a:srgbClr val="000000"/>
                </a:solidFill>
              </a:rPr>
              <a:t> to find , </a:t>
            </a:r>
            <a:r>
              <a:rPr lang="en-GB" sz="1000" b="1" dirty="0">
                <a:solidFill>
                  <a:srgbClr val="000000"/>
                </a:solidFill>
              </a:rPr>
              <a:t>select</a:t>
            </a:r>
            <a:r>
              <a:rPr lang="en-GB" sz="1000" dirty="0">
                <a:solidFill>
                  <a:srgbClr val="000000"/>
                </a:solidFill>
              </a:rPr>
              <a:t>  the new picture and click </a:t>
            </a:r>
            <a:r>
              <a:rPr lang="en-GB" sz="1000" b="1" dirty="0">
                <a:solidFill>
                  <a:srgbClr val="000000"/>
                </a:solidFill>
              </a:rPr>
              <a:t>Insert </a:t>
            </a:r>
          </a:p>
          <a:p>
            <a:pPr>
              <a:spcBef>
                <a:spcPts val="300"/>
              </a:spcBef>
            </a:pPr>
            <a:endParaRPr lang="en-US" sz="1000" b="1" dirty="0">
              <a:solidFill>
                <a:srgbClr val="000000"/>
              </a:solidFill>
            </a:endParaRPr>
          </a:p>
          <a:p>
            <a:pPr>
              <a:spcBef>
                <a:spcPts val="300"/>
              </a:spcBef>
            </a:pPr>
            <a:endParaRPr lang="en-US" sz="1000" dirty="0">
              <a:solidFill>
                <a:srgbClr val="000000"/>
              </a:solidFill>
            </a:endParaRPr>
          </a:p>
        </p:txBody>
      </p:sp>
      <p:sp>
        <p:nvSpPr>
          <p:cNvPr id="14" name="Text Placeholder 24"/>
          <p:cNvSpPr>
            <a:spLocks noGrp="1"/>
          </p:cNvSpPr>
          <p:nvPr>
            <p:ph type="body" sz="quarter" idx="12" hasCustomPrompt="1"/>
          </p:nvPr>
        </p:nvSpPr>
        <p:spPr>
          <a:xfrm>
            <a:off x="445478" y="3902805"/>
            <a:ext cx="6130844" cy="1866170"/>
          </a:xfrm>
          <a:solidFill>
            <a:schemeClr val="accent2">
              <a:alpha val="60000"/>
            </a:schemeClr>
          </a:solidFill>
        </p:spPr>
        <p:txBody>
          <a:bodyPr lIns="108000" tIns="108000" rIns="108000" bIns="108000" anchor="ctr">
            <a:noAutofit/>
          </a:bodyPr>
          <a:lstStyle>
            <a:lvl1pPr>
              <a:defRPr sz="1800" baseline="0">
                <a:solidFill>
                  <a:schemeClr val="bg1"/>
                </a:solidFill>
                <a:latin typeface="+mj-lt"/>
              </a:defRPr>
            </a:lvl1pPr>
            <a:lvl2pPr>
              <a:defRPr sz="1800">
                <a:solidFill>
                  <a:schemeClr val="tx1"/>
                </a:solidFill>
              </a:defRPr>
            </a:lvl2pPr>
            <a:lvl3pPr>
              <a:defRPr sz="1800">
                <a:solidFill>
                  <a:schemeClr val="tx1"/>
                </a:solidFill>
              </a:defRPr>
            </a:lvl3pPr>
            <a:lvl4pPr>
              <a:defRPr sz="1800">
                <a:solidFill>
                  <a:schemeClr val="tx1"/>
                </a:solidFill>
              </a:defRPr>
            </a:lvl4pPr>
          </a:lstStyle>
          <a:p>
            <a:pPr lvl="0"/>
            <a:r>
              <a:rPr lang="en-GB" noProof="0" dirty="0"/>
              <a:t>Click to write here</a:t>
            </a:r>
          </a:p>
        </p:txBody>
      </p:sp>
      <p:cxnSp>
        <p:nvCxnSpPr>
          <p:cNvPr id="25" name="Straight Connector 24"/>
          <p:cNvCxnSpPr/>
          <p:nvPr userDrawn="1"/>
        </p:nvCxnSpPr>
        <p:spPr>
          <a:xfrm>
            <a:off x="445478" y="358776"/>
            <a:ext cx="112960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445478" y="1200120"/>
            <a:ext cx="11296085"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7" name="Title 1"/>
          <p:cNvSpPr>
            <a:spLocks noGrp="1"/>
          </p:cNvSpPr>
          <p:nvPr>
            <p:ph type="title" hasCustomPrompt="1"/>
          </p:nvPr>
        </p:nvSpPr>
        <p:spPr>
          <a:xfrm>
            <a:off x="445790" y="466928"/>
            <a:ext cx="9149743" cy="307777"/>
          </a:xfrm>
        </p:spPr>
        <p:txBody>
          <a:bodyPr/>
          <a:lstStyle>
            <a:lvl1pPr>
              <a:defRPr baseline="0"/>
            </a:lvl1pPr>
          </a:lstStyle>
          <a:p>
            <a:r>
              <a:rPr lang="en-US" dirty="0"/>
              <a:t>Click to write title here</a:t>
            </a:r>
            <a:endParaRPr lang="en-GB" dirty="0"/>
          </a:p>
        </p:txBody>
      </p:sp>
      <p:sp>
        <p:nvSpPr>
          <p:cNvPr id="28" name="Text Placeholder 8"/>
          <p:cNvSpPr>
            <a:spLocks noGrp="1"/>
          </p:cNvSpPr>
          <p:nvPr>
            <p:ph type="body" sz="quarter" idx="13" hasCustomPrompt="1"/>
          </p:nvPr>
        </p:nvSpPr>
        <p:spPr>
          <a:xfrm>
            <a:off x="445478" y="797272"/>
            <a:ext cx="9149743" cy="307777"/>
          </a:xfrm>
        </p:spPr>
        <p:txBody>
          <a:bodyPr wrap="square" anchor="b">
            <a:spAutoFit/>
          </a:bodyPr>
          <a:lstStyle>
            <a:lvl1pPr>
              <a:defRPr sz="2000" b="1">
                <a:solidFill>
                  <a:schemeClr val="tx1"/>
                </a:solidFill>
                <a:latin typeface="+mj-lt"/>
              </a:defRPr>
            </a:lvl1pPr>
            <a:lvl2pPr>
              <a:defRPr b="1"/>
            </a:lvl2pPr>
            <a:lvl3pPr>
              <a:defRPr b="1"/>
            </a:lvl3pPr>
            <a:lvl4pPr>
              <a:defRPr b="1"/>
            </a:lvl4pPr>
            <a:lvl5pPr>
              <a:defRPr b="1"/>
            </a:lvl5pPr>
          </a:lstStyle>
          <a:p>
            <a:pPr lvl="0"/>
            <a:r>
              <a:rPr lang="en-US" dirty="0"/>
              <a:t>Max. 2 lines, Arial 20</a:t>
            </a:r>
          </a:p>
        </p:txBody>
      </p:sp>
    </p:spTree>
    <p:extLst>
      <p:ext uri="{BB962C8B-B14F-4D97-AF65-F5344CB8AC3E}">
        <p14:creationId xmlns:p14="http://schemas.microsoft.com/office/powerpoint/2010/main" val="3576822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Rectangle 8"/>
          <p:cNvSpPr>
            <a:spLocks noGrp="1" noChangeArrowheads="1"/>
          </p:cNvSpPr>
          <p:nvPr>
            <p:ph type="title"/>
          </p:nvPr>
        </p:nvSpPr>
        <p:spPr>
          <a:xfrm>
            <a:off x="719667" y="1438276"/>
            <a:ext cx="8424333" cy="314325"/>
          </a:xfrm>
        </p:spPr>
        <p:txBody>
          <a:bodyPr/>
          <a:lstStyle/>
          <a:p>
            <a:r>
              <a:rPr lang="de-DE" dirty="0"/>
              <a:t>TEXTSHEET</a:t>
            </a:r>
          </a:p>
        </p:txBody>
      </p:sp>
      <p:sp>
        <p:nvSpPr>
          <p:cNvPr id="12" name="Rectangle 22"/>
          <p:cNvSpPr>
            <a:spLocks noGrp="1" noChangeArrowheads="1"/>
          </p:cNvSpPr>
          <p:nvPr>
            <p:ph type="body" idx="1"/>
          </p:nvPr>
        </p:nvSpPr>
        <p:spPr>
          <a:xfrm>
            <a:off x="719667" y="2362201"/>
            <a:ext cx="8432800" cy="3654425"/>
          </a:xfrm>
        </p:spPr>
        <p:txBody>
          <a:bodyPr/>
          <a:lstStyle/>
          <a:p>
            <a:r>
              <a:rPr lang="en-US" dirty="0"/>
              <a:t>This is a standard text sheet</a:t>
            </a:r>
          </a:p>
          <a:p>
            <a:r>
              <a:rPr lang="en-GB" dirty="0"/>
              <a:t>The grey headline is always to be set in capital letters</a:t>
            </a:r>
          </a:p>
          <a:p>
            <a:r>
              <a:rPr lang="en-GB" dirty="0"/>
              <a:t>Only blue squares should be used as bullets</a:t>
            </a:r>
          </a:p>
          <a:p>
            <a:r>
              <a:rPr lang="en-GB" dirty="0"/>
              <a:t>Font sizes should not be changed</a:t>
            </a:r>
            <a:endParaRPr lang="en-US" dirty="0"/>
          </a:p>
        </p:txBody>
      </p:sp>
      <p:sp>
        <p:nvSpPr>
          <p:cNvPr id="17" name="Text Placeholder 16"/>
          <p:cNvSpPr>
            <a:spLocks noGrp="1"/>
          </p:cNvSpPr>
          <p:nvPr>
            <p:ph type="body" sz="quarter" idx="13"/>
          </p:nvPr>
        </p:nvSpPr>
        <p:spPr>
          <a:xfrm>
            <a:off x="719667" y="228600"/>
            <a:ext cx="5181600" cy="457200"/>
          </a:xfrm>
        </p:spPr>
        <p:txBody>
          <a:bodyPr/>
          <a:lstStyle>
            <a:lvl1pPr marL="0" indent="0">
              <a:buFontTx/>
              <a:buNone/>
              <a:defRPr lang="de-DE" sz="1600" b="1" dirty="0">
                <a:solidFill>
                  <a:srgbClr val="DDDDDD"/>
                </a:solidFill>
              </a:defRPr>
            </a:lvl1pPr>
            <a:lvl2pPr marL="192087" indent="0">
              <a:buFontTx/>
              <a:buNone/>
              <a:defRPr/>
            </a:lvl2pPr>
            <a:lvl3pPr marL="379413" indent="0">
              <a:buFontTx/>
              <a:buNone/>
              <a:defRPr/>
            </a:lvl3pPr>
            <a:lvl4pPr marL="577850" indent="0">
              <a:buFontTx/>
              <a:buNone/>
              <a:defRPr/>
            </a:lvl4pPr>
            <a:lvl5pPr marL="781050" indent="0">
              <a:buFontTx/>
              <a:buNone/>
              <a:defRPr/>
            </a:lvl5pPr>
          </a:lstStyle>
          <a:p>
            <a:pPr lvl="0"/>
            <a:r>
              <a:rPr lang="en-US"/>
              <a:t>Click to edit Master text styles</a:t>
            </a:r>
          </a:p>
        </p:txBody>
      </p:sp>
      <p:sp>
        <p:nvSpPr>
          <p:cNvPr id="18" name="Text Placeholder 16"/>
          <p:cNvSpPr>
            <a:spLocks noGrp="1"/>
          </p:cNvSpPr>
          <p:nvPr>
            <p:ph type="body" sz="quarter" idx="14"/>
          </p:nvPr>
        </p:nvSpPr>
        <p:spPr>
          <a:xfrm>
            <a:off x="711200" y="1905000"/>
            <a:ext cx="5181600" cy="457200"/>
          </a:xfrm>
        </p:spPr>
        <p:txBody>
          <a:bodyPr/>
          <a:lstStyle>
            <a:lvl1pPr marL="0" indent="0">
              <a:lnSpc>
                <a:spcPts val="2000"/>
              </a:lnSpc>
              <a:spcBef>
                <a:spcPct val="0"/>
              </a:spcBef>
              <a:buClrTx/>
              <a:buFontTx/>
              <a:buNone/>
              <a:defRPr lang="de-DE" sz="1400" b="1" dirty="0">
                <a:solidFill>
                  <a:srgbClr val="DDDDDD"/>
                </a:solidFill>
              </a:defRPr>
            </a:lvl1pPr>
            <a:lvl2pPr marL="192087" indent="0">
              <a:buFontTx/>
              <a:buNone/>
              <a:defRPr/>
            </a:lvl2pPr>
            <a:lvl3pPr marL="379413" indent="0">
              <a:buFontTx/>
              <a:buNone/>
              <a:defRPr/>
            </a:lvl3pPr>
            <a:lvl4pPr marL="577850" indent="0">
              <a:buFontTx/>
              <a:buNone/>
              <a:defRPr/>
            </a:lvl4pPr>
            <a:lvl5pPr marL="781050" indent="0">
              <a:buFontTx/>
              <a:buNone/>
              <a:defRPr/>
            </a:lvl5pPr>
          </a:lstStyle>
          <a:p>
            <a:pPr lvl="0"/>
            <a:r>
              <a:rPr lang="en-US"/>
              <a:t>Click to edit Master text styles</a:t>
            </a:r>
          </a:p>
        </p:txBody>
      </p:sp>
      <p:sp>
        <p:nvSpPr>
          <p:cNvPr id="6" name="Rectangle 10"/>
          <p:cNvSpPr>
            <a:spLocks noGrp="1" noChangeArrowheads="1"/>
          </p:cNvSpPr>
          <p:nvPr>
            <p:ph type="dt" sz="half" idx="15"/>
          </p:nvPr>
        </p:nvSpPr>
        <p:spPr/>
        <p:txBody>
          <a:bodyPr/>
          <a:lstStyle>
            <a:lvl1pPr>
              <a:defRPr/>
            </a:lvl1pPr>
          </a:lstStyle>
          <a:p>
            <a:pPr>
              <a:defRPr/>
            </a:pPr>
            <a:fld id="{06690A91-ED06-4BF7-BFFF-D669BB0E6966}" type="datetime3">
              <a:rPr lang="en-US" smtClean="0"/>
              <a:t>4 May 2020</a:t>
            </a:fld>
            <a:endParaRPr lang="de-DE"/>
          </a:p>
        </p:txBody>
      </p:sp>
      <p:sp>
        <p:nvSpPr>
          <p:cNvPr id="7" name="Rectangle 11"/>
          <p:cNvSpPr>
            <a:spLocks noGrp="1" noChangeArrowheads="1"/>
          </p:cNvSpPr>
          <p:nvPr>
            <p:ph type="ftr" sz="quarter" idx="16"/>
          </p:nvPr>
        </p:nvSpPr>
        <p:spPr/>
        <p:txBody>
          <a:bodyPr/>
          <a:lstStyle>
            <a:lvl1pPr>
              <a:defRPr/>
            </a:lvl1pPr>
          </a:lstStyle>
          <a:p>
            <a:pPr>
              <a:defRPr/>
            </a:pPr>
            <a:r>
              <a:rPr lang="de-DE"/>
              <a:t>ML-0877 Rev A MCV0010089 REVA </a:t>
            </a:r>
          </a:p>
        </p:txBody>
      </p:sp>
      <p:sp>
        <p:nvSpPr>
          <p:cNvPr id="8" name="Rectangle 12"/>
          <p:cNvSpPr>
            <a:spLocks noGrp="1" noChangeArrowheads="1"/>
          </p:cNvSpPr>
          <p:nvPr>
            <p:ph type="sldNum" sz="quarter" idx="17"/>
          </p:nvPr>
        </p:nvSpPr>
        <p:spPr>
          <a:xfrm>
            <a:off x="10160000" y="6477000"/>
            <a:ext cx="1727200" cy="228600"/>
          </a:xfrm>
          <a:prstGeom prst="rect">
            <a:avLst/>
          </a:prstGeom>
        </p:spPr>
        <p:txBody>
          <a:bodyPr/>
          <a:lstStyle>
            <a:lvl1pPr>
              <a:defRPr/>
            </a:lvl1pPr>
          </a:lstStyle>
          <a:p>
            <a:pPr>
              <a:defRPr/>
            </a:pPr>
            <a:fld id="{B178131F-21B6-41C6-89E9-78FF9C47B950}" type="slidenum">
              <a:rPr lang="de-DE"/>
              <a:pPr>
                <a:defRPr/>
              </a:pPr>
              <a:t>‹#›</a:t>
            </a:fld>
            <a:endParaRPr lang="de-DE"/>
          </a:p>
        </p:txBody>
      </p:sp>
    </p:spTree>
    <p:extLst>
      <p:ext uri="{BB962C8B-B14F-4D97-AF65-F5344CB8AC3E}">
        <p14:creationId xmlns:p14="http://schemas.microsoft.com/office/powerpoint/2010/main" val="1694723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19458" name="think-cell Slide" r:id="rId4" imgW="6350000" imgH="6350000" progId="">
                  <p:embed/>
                </p:oleObj>
              </mc:Choice>
              <mc:Fallback>
                <p:oleObj name="think-cell Slide" r:id="rId4" imgW="6350000" imgH="6350000" progId="">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90"/>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2"/>
          <p:cNvSpPr>
            <a:spLocks noGrp="1"/>
          </p:cNvSpPr>
          <p:nvPr>
            <p:ph idx="1" hasCustomPrompt="1"/>
          </p:nvPr>
        </p:nvSpPr>
        <p:spPr>
          <a:xfrm>
            <a:off x="445478" y="2349500"/>
            <a:ext cx="11296085" cy="4148138"/>
          </a:xfrm>
        </p:spPr>
        <p:txBody>
          <a:bodyPr/>
          <a:lstStyle>
            <a:lvl1pPr>
              <a:defRPr sz="2400"/>
            </a:lvl1pPr>
            <a:lvl2pPr marL="180000" indent="-180000">
              <a:buClr>
                <a:schemeClr val="tx1"/>
              </a:buClr>
              <a:defRPr sz="2400"/>
            </a:lvl2pPr>
            <a:lvl3pPr marL="360000" indent="-180000">
              <a:buClr>
                <a:schemeClr val="tx1"/>
              </a:buClr>
              <a:defRPr sz="2400"/>
            </a:lvl3pPr>
            <a:lvl4pPr marL="540000" indent="-180000">
              <a:buClr>
                <a:schemeClr val="tx1"/>
              </a:buClr>
              <a:defRPr sz="2400"/>
            </a:lvl4pPr>
            <a:lvl5pPr marL="720000" indent="-180000">
              <a:buClr>
                <a:schemeClr val="tx1"/>
              </a:buClr>
              <a:defRPr sz="2400"/>
            </a:lvl5pPr>
          </a:lstStyle>
          <a:p>
            <a:pPr lvl="0"/>
            <a:r>
              <a:rPr lang="en-US" dirty="0"/>
              <a:t>Click to write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7"/>
          <p:cNvSpPr txBox="1">
            <a:spLocks/>
          </p:cNvSpPr>
          <p:nvPr userDrawn="1"/>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buFontTx/>
              <a:buNone/>
            </a:pPr>
            <a:r>
              <a:rPr lang="en-GB" sz="1200" b="1" dirty="0">
                <a:solidFill>
                  <a:srgbClr val="000000"/>
                </a:solidFill>
              </a:rPr>
              <a:t>CHANGE SLIDE LAYOUT</a:t>
            </a:r>
          </a:p>
          <a:p>
            <a:pPr>
              <a:spcBef>
                <a:spcPts val="300"/>
              </a:spcBef>
            </a:pPr>
            <a:r>
              <a:rPr lang="en-GB" sz="1000" dirty="0">
                <a:solidFill>
                  <a:srgbClr val="000000"/>
                </a:solidFill>
              </a:rPr>
              <a:t>Go to Home Menu </a:t>
            </a:r>
            <a:br>
              <a:rPr lang="en-GB" sz="1000" dirty="0">
                <a:solidFill>
                  <a:srgbClr val="000000"/>
                </a:solidFill>
              </a:rPr>
            </a:br>
            <a:r>
              <a:rPr lang="en-GB" sz="1000" dirty="0">
                <a:solidFill>
                  <a:srgbClr val="000000"/>
                </a:solidFill>
              </a:rPr>
              <a:t>– click on Layout and select between predefined layouts</a:t>
            </a:r>
          </a:p>
          <a:p>
            <a:pPr>
              <a:spcBef>
                <a:spcPts val="300"/>
              </a:spcBef>
            </a:pPr>
            <a:endParaRPr lang="en-US" sz="1200" b="1" dirty="0">
              <a:solidFill>
                <a:srgbClr val="000000"/>
              </a:solidFill>
            </a:endParaRPr>
          </a:p>
          <a:p>
            <a:pPr>
              <a:spcBef>
                <a:spcPts val="300"/>
              </a:spcBef>
            </a:pPr>
            <a:r>
              <a:rPr lang="en-US" sz="1200" b="1" dirty="0">
                <a:solidFill>
                  <a:srgbClr val="000000"/>
                </a:solidFill>
              </a:rPr>
              <a:t>INSERT ELEMENTS</a:t>
            </a:r>
          </a:p>
          <a:p>
            <a:pPr>
              <a:spcBef>
                <a:spcPts val="300"/>
              </a:spcBef>
            </a:pPr>
            <a:r>
              <a:rPr lang="en-US" sz="1000" dirty="0">
                <a:solidFill>
                  <a:srgbClr val="000000"/>
                </a:solidFill>
              </a:rPr>
              <a:t>Delete the text or graph example and click on icons (in the Placeholder) to insert, tables, charts, smart art, pictures, clipart and movies.</a:t>
            </a:r>
          </a:p>
          <a:p>
            <a:pPr>
              <a:spcBef>
                <a:spcPts val="300"/>
              </a:spcBef>
            </a:pPr>
            <a:endParaRPr lang="en-US" sz="1000" dirty="0">
              <a:solidFill>
                <a:srgbClr val="000000"/>
              </a:solidFill>
            </a:endParaRPr>
          </a:p>
          <a:p>
            <a:pPr>
              <a:spcBef>
                <a:spcPts val="300"/>
              </a:spcBef>
            </a:pPr>
            <a:r>
              <a:rPr lang="en-US" sz="1200" b="1" dirty="0">
                <a:solidFill>
                  <a:srgbClr val="000000"/>
                </a:solidFill>
              </a:rPr>
              <a:t>CHANGE CHART DESIGN</a:t>
            </a:r>
          </a:p>
          <a:p>
            <a:pPr>
              <a:spcBef>
                <a:spcPts val="300"/>
              </a:spcBef>
            </a:pPr>
            <a:r>
              <a:rPr lang="en-US" sz="1000" b="1" dirty="0">
                <a:solidFill>
                  <a:srgbClr val="000000"/>
                </a:solidFill>
              </a:rPr>
              <a:t>Click on the chart </a:t>
            </a:r>
            <a:r>
              <a:rPr lang="en-US" sz="1000" dirty="0">
                <a:solidFill>
                  <a:srgbClr val="000000"/>
                </a:solidFill>
              </a:rPr>
              <a:t>.</a:t>
            </a:r>
            <a:r>
              <a:rPr lang="en-US" sz="1000" b="1" dirty="0">
                <a:solidFill>
                  <a:srgbClr val="000000"/>
                </a:solidFill>
              </a:rPr>
              <a:t/>
            </a:r>
            <a:br>
              <a:rPr lang="en-US" sz="1000" b="1" dirty="0">
                <a:solidFill>
                  <a:srgbClr val="000000"/>
                </a:solidFill>
              </a:rPr>
            </a:br>
            <a:r>
              <a:rPr lang="en-US" sz="1000" dirty="0">
                <a:solidFill>
                  <a:srgbClr val="000000"/>
                </a:solidFill>
              </a:rPr>
              <a:t>to activate Chart Tools.</a:t>
            </a:r>
          </a:p>
          <a:p>
            <a:pPr>
              <a:spcBef>
                <a:spcPts val="300"/>
              </a:spcBef>
            </a:pPr>
            <a:r>
              <a:rPr lang="en-US" sz="1000" dirty="0">
                <a:solidFill>
                  <a:srgbClr val="000000"/>
                </a:solidFill>
              </a:rPr>
              <a:t>Click on </a:t>
            </a:r>
            <a:r>
              <a:rPr lang="en-US" sz="1000" b="1" dirty="0">
                <a:solidFill>
                  <a:srgbClr val="000000"/>
                </a:solidFill>
              </a:rPr>
              <a:t>Design</a:t>
            </a:r>
            <a:r>
              <a:rPr lang="en-US" sz="1000" dirty="0">
                <a:solidFill>
                  <a:srgbClr val="000000"/>
                </a:solidFill>
              </a:rPr>
              <a:t>.</a:t>
            </a:r>
            <a:r>
              <a:rPr lang="en-US" sz="1000" b="1" dirty="0">
                <a:solidFill>
                  <a:srgbClr val="000000"/>
                </a:solidFill>
              </a:rPr>
              <a:t> </a:t>
            </a:r>
          </a:p>
          <a:p>
            <a:pPr>
              <a:spcBef>
                <a:spcPts val="300"/>
              </a:spcBef>
            </a:pPr>
            <a:r>
              <a:rPr lang="en-US" sz="1000" dirty="0">
                <a:solidFill>
                  <a:srgbClr val="000000"/>
                </a:solidFill>
              </a:rPr>
              <a:t>Select </a:t>
            </a:r>
            <a:r>
              <a:rPr lang="en-US" sz="1000" b="1" dirty="0">
                <a:solidFill>
                  <a:srgbClr val="000000"/>
                </a:solidFill>
              </a:rPr>
              <a:t>Style 18</a:t>
            </a:r>
            <a:r>
              <a:rPr lang="en-US" sz="1000" dirty="0">
                <a:solidFill>
                  <a:srgbClr val="000000"/>
                </a:solidFill>
              </a:rPr>
              <a:t>.</a:t>
            </a:r>
            <a:endParaRPr lang="en-US" sz="1000" b="1" dirty="0">
              <a:solidFill>
                <a:srgbClr val="000000"/>
              </a:solidFill>
            </a:endParaRPr>
          </a:p>
          <a:p>
            <a:pPr>
              <a:spcBef>
                <a:spcPts val="300"/>
              </a:spcBef>
            </a:pPr>
            <a:endParaRPr lang="en-US" sz="1000" dirty="0">
              <a:solidFill>
                <a:srgbClr val="000000"/>
              </a:solidFill>
            </a:endParaRPr>
          </a:p>
        </p:txBody>
      </p:sp>
      <p:cxnSp>
        <p:nvCxnSpPr>
          <p:cNvPr id="26" name="Straight Connector 25"/>
          <p:cNvCxnSpPr/>
          <p:nvPr userDrawn="1"/>
        </p:nvCxnSpPr>
        <p:spPr>
          <a:xfrm>
            <a:off x="445478" y="358776"/>
            <a:ext cx="112960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445478" y="1200120"/>
            <a:ext cx="11296085"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445790" y="466928"/>
            <a:ext cx="9149743" cy="307777"/>
          </a:xfrm>
        </p:spPr>
        <p:txBody>
          <a:bodyPr/>
          <a:lstStyle>
            <a:lvl1pPr>
              <a:defRPr baseline="0"/>
            </a:lvl1pPr>
          </a:lstStyle>
          <a:p>
            <a:r>
              <a:rPr lang="en-US" dirty="0"/>
              <a:t>Click to write title here</a:t>
            </a:r>
            <a:endParaRPr lang="en-GB" dirty="0"/>
          </a:p>
        </p:txBody>
      </p:sp>
      <p:sp>
        <p:nvSpPr>
          <p:cNvPr id="29" name="Text Placeholder 8"/>
          <p:cNvSpPr>
            <a:spLocks noGrp="1"/>
          </p:cNvSpPr>
          <p:nvPr>
            <p:ph type="body" sz="quarter" idx="13" hasCustomPrompt="1"/>
          </p:nvPr>
        </p:nvSpPr>
        <p:spPr>
          <a:xfrm>
            <a:off x="445478" y="797272"/>
            <a:ext cx="9149743" cy="307777"/>
          </a:xfrm>
        </p:spPr>
        <p:txBody>
          <a:bodyPr wrap="square" anchor="b">
            <a:spAutoFit/>
          </a:bodyPr>
          <a:lstStyle>
            <a:lvl1pPr>
              <a:defRPr sz="2000" b="1">
                <a:solidFill>
                  <a:schemeClr val="tx1"/>
                </a:solidFill>
                <a:latin typeface="+mj-lt"/>
              </a:defRPr>
            </a:lvl1pPr>
            <a:lvl2pPr>
              <a:defRPr b="1"/>
            </a:lvl2pPr>
            <a:lvl3pPr>
              <a:defRPr b="1"/>
            </a:lvl3pPr>
            <a:lvl4pPr>
              <a:defRPr b="1"/>
            </a:lvl4pPr>
            <a:lvl5pPr>
              <a:defRPr b="1"/>
            </a:lvl5pPr>
          </a:lstStyle>
          <a:p>
            <a:pPr lvl="0"/>
            <a:r>
              <a:rPr lang="en-US" dirty="0"/>
              <a:t>Max. 2 lines, Arial 20</a:t>
            </a:r>
          </a:p>
        </p:txBody>
      </p:sp>
    </p:spTree>
    <p:extLst>
      <p:ext uri="{BB962C8B-B14F-4D97-AF65-F5344CB8AC3E}">
        <p14:creationId xmlns:p14="http://schemas.microsoft.com/office/powerpoint/2010/main" val="276961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front pag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spid="_x0000_s2150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 y="1592"/>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0"/>
          <p:cNvSpPr/>
          <p:nvPr userDrawn="1"/>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000000"/>
              </a:solidFill>
            </a:endParaRPr>
          </a:p>
        </p:txBody>
      </p:sp>
      <p:cxnSp>
        <p:nvCxnSpPr>
          <p:cNvPr id="16" name="Straight Connector 15"/>
          <p:cNvCxnSpPr/>
          <p:nvPr userDrawn="1"/>
        </p:nvCxnSpPr>
        <p:spPr>
          <a:xfrm>
            <a:off x="445477" y="3969060"/>
            <a:ext cx="112960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45477" y="5625290"/>
            <a:ext cx="11296087" cy="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445476" y="4797199"/>
            <a:ext cx="11296085" cy="738664"/>
          </a:xfrm>
        </p:spPr>
        <p:txBody>
          <a:bodyPr anchor="b"/>
          <a:lstStyle>
            <a:lvl1pPr algn="l">
              <a:defRPr sz="4800" b="1">
                <a:solidFill>
                  <a:schemeClr val="bg1"/>
                </a:solidFill>
                <a:latin typeface="+mj-lt"/>
              </a:defRPr>
            </a:lvl1pPr>
          </a:lstStyle>
          <a:p>
            <a:r>
              <a:rPr lang="en-GB" noProof="0" dirty="0"/>
              <a:t>Arial 48</a:t>
            </a:r>
          </a:p>
        </p:txBody>
      </p:sp>
      <p:sp>
        <p:nvSpPr>
          <p:cNvPr id="3" name="Subtitle 2"/>
          <p:cNvSpPr>
            <a:spLocks noGrp="1"/>
          </p:cNvSpPr>
          <p:nvPr>
            <p:ph type="subTitle" idx="1" hasCustomPrompt="1"/>
          </p:nvPr>
        </p:nvSpPr>
        <p:spPr>
          <a:xfrm>
            <a:off x="445478" y="6023662"/>
            <a:ext cx="11296085" cy="473976"/>
          </a:xfrm>
        </p:spPr>
        <p:txBody>
          <a:bodyPr>
            <a:noAutofit/>
          </a:bodyPr>
          <a:lstStyle>
            <a:lvl1pPr marL="0" indent="0" algn="l">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Name, title</a:t>
            </a:r>
          </a:p>
          <a:p>
            <a:r>
              <a:rPr lang="en-GB" noProof="0" dirty="0"/>
              <a:t>Date (September 4, 2014)</a:t>
            </a:r>
          </a:p>
        </p:txBody>
      </p:sp>
      <p:sp>
        <p:nvSpPr>
          <p:cNvPr id="25" name="Text Placeholder 24"/>
          <p:cNvSpPr>
            <a:spLocks noGrp="1"/>
          </p:cNvSpPr>
          <p:nvPr>
            <p:ph type="body" sz="quarter" idx="10" hasCustomPrompt="1"/>
          </p:nvPr>
        </p:nvSpPr>
        <p:spPr>
          <a:xfrm>
            <a:off x="445476" y="4058488"/>
            <a:ext cx="11296085" cy="649287"/>
          </a:xfrm>
        </p:spPr>
        <p:txBody>
          <a:bodyPr/>
          <a:lstStyle>
            <a:lvl1pPr>
              <a:defRPr sz="4800">
                <a:solidFill>
                  <a:schemeClr val="bg1"/>
                </a:solidFill>
                <a:latin typeface="+mj-lt"/>
              </a:defRPr>
            </a:lvl1pPr>
          </a:lstStyle>
          <a:p>
            <a:pPr lvl="0"/>
            <a:r>
              <a:rPr lang="en-GB" noProof="0" dirty="0"/>
              <a:t>Click to write title</a:t>
            </a:r>
          </a:p>
        </p:txBody>
      </p:sp>
      <p:sp>
        <p:nvSpPr>
          <p:cNvPr id="10" name="Content Placeholder 7"/>
          <p:cNvSpPr txBox="1">
            <a:spLocks/>
          </p:cNvSpPr>
          <p:nvPr userDrawn="1"/>
        </p:nvSpPr>
        <p:spPr>
          <a:xfrm>
            <a:off x="-2988087" y="0"/>
            <a:ext cx="2880000"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
              </a:spcBef>
            </a:pPr>
            <a:r>
              <a:rPr lang="en-GB" sz="1000" dirty="0">
                <a:solidFill>
                  <a:srgbClr val="000000"/>
                </a:solidFill>
              </a:rPr>
              <a:t>During all slides in this template relevant information will be available </a:t>
            </a:r>
            <a:br>
              <a:rPr lang="en-GB" sz="1000" dirty="0">
                <a:solidFill>
                  <a:srgbClr val="000000"/>
                </a:solidFill>
              </a:rPr>
            </a:br>
            <a:r>
              <a:rPr lang="en-GB" sz="1000" dirty="0">
                <a:solidFill>
                  <a:srgbClr val="000000"/>
                </a:solidFill>
              </a:rPr>
              <a:t>to you. You can also use the QUICK GUIDE at the end of the template, which will give you tips to help you </a:t>
            </a:r>
            <a:br>
              <a:rPr lang="en-GB" sz="1000" dirty="0">
                <a:solidFill>
                  <a:srgbClr val="000000"/>
                </a:solidFill>
              </a:rPr>
            </a:br>
            <a:r>
              <a:rPr lang="en-GB" sz="1000" dirty="0">
                <a:solidFill>
                  <a:srgbClr val="000000"/>
                </a:solidFill>
              </a:rPr>
              <a:t>get started!</a:t>
            </a:r>
          </a:p>
          <a:p>
            <a:pPr>
              <a:spcBef>
                <a:spcPts val="200"/>
              </a:spcBef>
            </a:pPr>
            <a:endParaRPr lang="en-GB" sz="1000" dirty="0">
              <a:solidFill>
                <a:srgbClr val="000000"/>
              </a:solidFill>
            </a:endParaRPr>
          </a:p>
          <a:p>
            <a:pPr>
              <a:spcBef>
                <a:spcPts val="200"/>
              </a:spcBef>
            </a:pPr>
            <a:r>
              <a:rPr lang="en-GB" sz="1200" b="1" dirty="0">
                <a:solidFill>
                  <a:srgbClr val="000000"/>
                </a:solidFill>
              </a:rPr>
              <a:t>FRONT PAGE LAYOUT</a:t>
            </a:r>
          </a:p>
          <a:p>
            <a:pPr>
              <a:spcBef>
                <a:spcPts val="200"/>
              </a:spcBef>
            </a:pPr>
            <a:r>
              <a:rPr lang="en-GB" sz="1000" dirty="0">
                <a:solidFill>
                  <a:srgbClr val="000000"/>
                </a:solidFill>
              </a:rPr>
              <a:t>If you would like to insert a picture </a:t>
            </a:r>
            <a:br>
              <a:rPr lang="en-GB" sz="1000" dirty="0">
                <a:solidFill>
                  <a:srgbClr val="000000"/>
                </a:solidFill>
              </a:rPr>
            </a:br>
            <a:r>
              <a:rPr lang="en-GB" sz="1000" dirty="0">
                <a:solidFill>
                  <a:srgbClr val="000000"/>
                </a:solidFill>
              </a:rPr>
              <a:t>on the front page then please use </a:t>
            </a:r>
            <a:br>
              <a:rPr lang="en-GB" sz="1000" dirty="0">
                <a:solidFill>
                  <a:srgbClr val="000000"/>
                </a:solidFill>
              </a:rPr>
            </a:br>
            <a:r>
              <a:rPr lang="en-GB" sz="1000" dirty="0">
                <a:solidFill>
                  <a:srgbClr val="000000"/>
                </a:solidFill>
              </a:rPr>
              <a:t>the Front page 3 layout. The </a:t>
            </a:r>
            <a:r>
              <a:rPr lang="en-GB" sz="1000" b="1" dirty="0">
                <a:solidFill>
                  <a:srgbClr val="000000"/>
                </a:solidFill>
              </a:rPr>
              <a:t>“blue design”</a:t>
            </a:r>
            <a:r>
              <a:rPr lang="en-GB" sz="1000" dirty="0">
                <a:solidFill>
                  <a:srgbClr val="000000"/>
                </a:solidFill>
              </a:rPr>
              <a:t> (front page 1) is preferable </a:t>
            </a:r>
            <a:br>
              <a:rPr lang="en-GB" sz="1000" dirty="0">
                <a:solidFill>
                  <a:srgbClr val="000000"/>
                </a:solidFill>
              </a:rPr>
            </a:br>
            <a:r>
              <a:rPr lang="en-GB" sz="1000" dirty="0">
                <a:solidFill>
                  <a:srgbClr val="000000"/>
                </a:solidFill>
              </a:rPr>
              <a:t>for live presentations while the </a:t>
            </a:r>
            <a:r>
              <a:rPr lang="en-GB" sz="1000" b="1" dirty="0">
                <a:solidFill>
                  <a:srgbClr val="000000"/>
                </a:solidFill>
              </a:rPr>
              <a:t>“white design”</a:t>
            </a:r>
            <a:r>
              <a:rPr lang="en-GB" sz="1000" dirty="0">
                <a:solidFill>
                  <a:srgbClr val="000000"/>
                </a:solidFill>
              </a:rPr>
              <a:t> (Front page 2) can be used if you would like to print and hand out your presentation.</a:t>
            </a:r>
          </a:p>
          <a:p>
            <a:pPr>
              <a:spcBef>
                <a:spcPts val="200"/>
              </a:spcBef>
            </a:pPr>
            <a:endParaRPr lang="en-GB" sz="1000" dirty="0">
              <a:solidFill>
                <a:srgbClr val="000000"/>
              </a:solidFill>
            </a:endParaRPr>
          </a:p>
          <a:p>
            <a:pPr>
              <a:spcBef>
                <a:spcPts val="200"/>
              </a:spcBef>
            </a:pPr>
            <a:r>
              <a:rPr lang="en-GB" sz="1200" b="1" dirty="0">
                <a:solidFill>
                  <a:srgbClr val="000000"/>
                </a:solidFill>
              </a:rPr>
              <a:t>EDITING SLIDE LAYOUT</a:t>
            </a:r>
          </a:p>
          <a:p>
            <a:pPr>
              <a:spcBef>
                <a:spcPts val="200"/>
              </a:spcBef>
            </a:pPr>
            <a:r>
              <a:rPr lang="en-GB" sz="1000" dirty="0">
                <a:solidFill>
                  <a:srgbClr val="000000"/>
                </a:solidFill>
              </a:rPr>
              <a:t>Go to </a:t>
            </a:r>
            <a:r>
              <a:rPr lang="en-GB" sz="1000" b="1" dirty="0">
                <a:solidFill>
                  <a:srgbClr val="000000"/>
                </a:solidFill>
              </a:rPr>
              <a:t>Home</a:t>
            </a:r>
            <a:r>
              <a:rPr lang="en-GB" sz="1000" dirty="0">
                <a:solidFill>
                  <a:srgbClr val="000000"/>
                </a:solidFill>
              </a:rPr>
              <a:t> Menu  – click on </a:t>
            </a:r>
            <a:r>
              <a:rPr lang="en-GB" sz="1000" b="1" dirty="0">
                <a:solidFill>
                  <a:srgbClr val="000000"/>
                </a:solidFill>
              </a:rPr>
              <a:t>Layout</a:t>
            </a:r>
            <a:r>
              <a:rPr lang="en-GB" sz="1000" dirty="0">
                <a:solidFill>
                  <a:srgbClr val="000000"/>
                </a:solidFill>
              </a:rPr>
              <a:t>. You can now choose between the predefined slide layouts. Having all slide layouts in the same master enables you to change layout easily while creating your presentation.  </a:t>
            </a:r>
          </a:p>
          <a:p>
            <a:pPr>
              <a:spcBef>
                <a:spcPts val="200"/>
              </a:spcBef>
            </a:pPr>
            <a:endParaRPr lang="en-GB" sz="1000" dirty="0">
              <a:solidFill>
                <a:srgbClr val="000000"/>
              </a:solidFill>
            </a:endParaRPr>
          </a:p>
          <a:p>
            <a:pPr>
              <a:spcBef>
                <a:spcPts val="200"/>
              </a:spcBef>
            </a:pPr>
            <a:r>
              <a:rPr lang="en-GB" sz="1200" b="1" dirty="0">
                <a:solidFill>
                  <a:srgbClr val="000000"/>
                </a:solidFill>
              </a:rPr>
              <a:t>EDIT FOOTER DETAILS</a:t>
            </a:r>
          </a:p>
          <a:p>
            <a:pPr>
              <a:spcBef>
                <a:spcPts val="200"/>
              </a:spcBef>
            </a:pPr>
            <a:r>
              <a:rPr lang="en-GB" sz="1000" dirty="0">
                <a:solidFill>
                  <a:srgbClr val="000000"/>
                </a:solidFill>
              </a:rPr>
              <a:t>Go to </a:t>
            </a:r>
            <a:r>
              <a:rPr lang="en-GB" sz="1000" b="1" dirty="0">
                <a:solidFill>
                  <a:srgbClr val="000000"/>
                </a:solidFill>
              </a:rPr>
              <a:t>Insert</a:t>
            </a:r>
            <a:r>
              <a:rPr lang="en-GB" sz="1000" dirty="0">
                <a:solidFill>
                  <a:srgbClr val="000000"/>
                </a:solidFill>
              </a:rPr>
              <a:t> Menu  – click on </a:t>
            </a:r>
            <a:r>
              <a:rPr lang="en-GB" sz="1000" b="1" dirty="0">
                <a:solidFill>
                  <a:srgbClr val="000000"/>
                </a:solidFill>
              </a:rPr>
              <a:t>Header </a:t>
            </a:r>
            <a:br>
              <a:rPr lang="en-GB" sz="1000" b="1" dirty="0">
                <a:solidFill>
                  <a:srgbClr val="000000"/>
                </a:solidFill>
              </a:rPr>
            </a:br>
            <a:r>
              <a:rPr lang="en-GB" sz="1000" b="1" dirty="0">
                <a:solidFill>
                  <a:srgbClr val="000000"/>
                </a:solidFill>
              </a:rPr>
              <a:t>&amp; Footer </a:t>
            </a:r>
            <a:r>
              <a:rPr lang="en-GB" sz="1000" dirty="0">
                <a:solidFill>
                  <a:srgbClr val="000000"/>
                </a:solidFill>
              </a:rPr>
              <a:t>and take the following 4 steps:</a:t>
            </a:r>
          </a:p>
          <a:p>
            <a:pPr lvl="1">
              <a:spcBef>
                <a:spcPts val="200"/>
              </a:spcBef>
            </a:pPr>
            <a:r>
              <a:rPr lang="en-GB" sz="1000" dirty="0">
                <a:solidFill>
                  <a:srgbClr val="000000"/>
                </a:solidFill>
              </a:rPr>
              <a:t>Select </a:t>
            </a:r>
            <a:r>
              <a:rPr lang="en-GB" sz="1000" b="1" dirty="0">
                <a:solidFill>
                  <a:srgbClr val="000000"/>
                </a:solidFill>
              </a:rPr>
              <a:t>Date and time </a:t>
            </a:r>
            <a:r>
              <a:rPr lang="en-GB" sz="1000" dirty="0">
                <a:solidFill>
                  <a:srgbClr val="000000"/>
                </a:solidFill>
              </a:rPr>
              <a:t>(we suggest that you select the following writing: November 1, 2012)</a:t>
            </a:r>
          </a:p>
          <a:p>
            <a:pPr lvl="1">
              <a:spcBef>
                <a:spcPts val="200"/>
              </a:spcBef>
            </a:pPr>
            <a:r>
              <a:rPr lang="en-GB" sz="1000" dirty="0">
                <a:solidFill>
                  <a:srgbClr val="000000"/>
                </a:solidFill>
              </a:rPr>
              <a:t>Select</a:t>
            </a:r>
            <a:r>
              <a:rPr lang="en-GB" sz="1000" b="1" dirty="0">
                <a:solidFill>
                  <a:srgbClr val="000000"/>
                </a:solidFill>
              </a:rPr>
              <a:t> Slide number</a:t>
            </a:r>
            <a:endParaRPr lang="en-GB" sz="1000" dirty="0">
              <a:solidFill>
                <a:srgbClr val="000000"/>
              </a:solidFill>
            </a:endParaRPr>
          </a:p>
          <a:p>
            <a:pPr lvl="1">
              <a:spcBef>
                <a:spcPts val="200"/>
              </a:spcBef>
            </a:pPr>
            <a:r>
              <a:rPr lang="en-GB" sz="1000" dirty="0">
                <a:solidFill>
                  <a:srgbClr val="000000"/>
                </a:solidFill>
              </a:rPr>
              <a:t>Select </a:t>
            </a:r>
            <a:r>
              <a:rPr lang="en-GB" sz="1000" b="1" dirty="0">
                <a:solidFill>
                  <a:srgbClr val="000000"/>
                </a:solidFill>
              </a:rPr>
              <a:t>Picture </a:t>
            </a:r>
            <a:r>
              <a:rPr lang="en-GB" sz="1000" dirty="0">
                <a:solidFill>
                  <a:srgbClr val="000000"/>
                </a:solidFill>
              </a:rPr>
              <a:t>to insert a ‘CONFIDENTIAL’ stamp or a name of your presentation or both</a:t>
            </a:r>
          </a:p>
          <a:p>
            <a:pPr lvl="1">
              <a:spcBef>
                <a:spcPts val="200"/>
              </a:spcBef>
            </a:pPr>
            <a:r>
              <a:rPr lang="en-GB" sz="1000" dirty="0">
                <a:solidFill>
                  <a:srgbClr val="000000"/>
                </a:solidFill>
              </a:rPr>
              <a:t>Select </a:t>
            </a:r>
            <a:r>
              <a:rPr lang="en-GB" sz="1000" b="1" dirty="0">
                <a:solidFill>
                  <a:srgbClr val="000000"/>
                </a:solidFill>
              </a:rPr>
              <a:t>Don’t show on title slide </a:t>
            </a:r>
            <a:r>
              <a:rPr lang="en-GB" sz="1000" dirty="0">
                <a:solidFill>
                  <a:srgbClr val="000000"/>
                </a:solidFill>
              </a:rPr>
              <a:t>if you would like the ‘CONFIDENTIAL’ stamp and the name of your presentation or both not to appear on the front page of your presentation.</a:t>
            </a:r>
          </a:p>
        </p:txBody>
      </p:sp>
      <p:pic>
        <p:nvPicPr>
          <p:cNvPr id="11" name="Picture 55" descr="C:\Users\tso\Dropbox\TSO\Online Graphics\Getinge\140523_Getinge template\Logos 2014\maquet_logotype-white-RGB.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073492" y="573081"/>
            <a:ext cx="1658635" cy="43253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343472" y="6582117"/>
            <a:ext cx="2208245" cy="184666"/>
          </a:xfrm>
          <a:prstGeom prst="rect">
            <a:avLst/>
          </a:prstGeom>
          <a:noFill/>
          <a:ln>
            <a:noFill/>
          </a:ln>
        </p:spPr>
        <p:txBody>
          <a:bodyPr vert="horz" wrap="square" lIns="0" tIns="0" rIns="0" bIns="0" rtlCol="0">
            <a:spAutoFit/>
          </a:bodyPr>
          <a:lstStyle/>
          <a:p>
            <a:pPr algn="ctr"/>
            <a:r>
              <a:rPr lang="en-US" sz="1200" dirty="0">
                <a:solidFill>
                  <a:schemeClr val="bg1"/>
                </a:solidFill>
              </a:rPr>
              <a:t>For Internal Use Only</a:t>
            </a:r>
          </a:p>
        </p:txBody>
      </p:sp>
      <p:sp>
        <p:nvSpPr>
          <p:cNvPr id="15" name="Rectangle 14"/>
          <p:cNvSpPr/>
          <p:nvPr userDrawn="1"/>
        </p:nvSpPr>
        <p:spPr>
          <a:xfrm>
            <a:off x="6873461" y="6506880"/>
            <a:ext cx="4866441" cy="359073"/>
          </a:xfrm>
          <a:prstGeom prst="rect">
            <a:avLst/>
          </a:prstGeom>
        </p:spPr>
        <p:txBody>
          <a:bodyPr wrap="square" lIns="0" tIns="0" rIns="0" bIns="0">
            <a:spAutoFit/>
          </a:bodyPr>
          <a:lstStyle/>
          <a:p>
            <a:pPr algn="r">
              <a:lnSpc>
                <a:spcPts val="1400"/>
              </a:lnSpc>
              <a:spcAft>
                <a:spcPts val="0"/>
              </a:spcAft>
            </a:pPr>
            <a:r>
              <a:rPr lang="en-US" sz="1200" dirty="0">
                <a:solidFill>
                  <a:schemeClr val="bg1"/>
                </a:solidFill>
              </a:rPr>
              <a:t>QLT - Sales – IAB Catheters ML-0580-02 Rev A</a:t>
            </a:r>
          </a:p>
          <a:p>
            <a:pPr algn="r">
              <a:lnSpc>
                <a:spcPts val="1400"/>
              </a:lnSpc>
              <a:spcAft>
                <a:spcPts val="0"/>
              </a:spcAft>
            </a:pPr>
            <a:r>
              <a:rPr lang="en-US" sz="1200" dirty="0">
                <a:solidFill>
                  <a:schemeClr val="bg1"/>
                </a:solidFill>
              </a:rPr>
              <a:t>MCV00039867 REVA</a:t>
            </a:r>
          </a:p>
        </p:txBody>
      </p:sp>
    </p:spTree>
    <p:extLst>
      <p:ext uri="{BB962C8B-B14F-4D97-AF65-F5344CB8AC3E}">
        <p14:creationId xmlns:p14="http://schemas.microsoft.com/office/powerpoint/2010/main" val="3675655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800" y="403200"/>
            <a:ext cx="10800000" cy="2660400"/>
          </a:xfrm>
          <a:prstGeom prst="rect">
            <a:avLst/>
          </a:prstGeom>
        </p:spPr>
        <p:txBody>
          <a:bodyPr anchor="b"/>
          <a:lstStyle>
            <a:lvl1pPr algn="l">
              <a:lnSpc>
                <a:spcPct val="900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94800" y="3135600"/>
            <a:ext cx="10800000" cy="72360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p:cNvSpPr>
            <a:spLocks noGrp="1"/>
          </p:cNvSpPr>
          <p:nvPr>
            <p:ph type="body" sz="quarter" idx="10" hasCustomPrompt="1"/>
          </p:nvPr>
        </p:nvSpPr>
        <p:spPr>
          <a:xfrm>
            <a:off x="694800" y="5637600"/>
            <a:ext cx="7686000" cy="230400"/>
          </a:xfrm>
        </p:spPr>
        <p:txBody>
          <a:bodyPr anchor="ctr"/>
          <a:lstStyle>
            <a:lvl1pPr>
              <a:defRPr sz="1200">
                <a:solidFill>
                  <a:schemeClr val="bg1"/>
                </a:solidFill>
              </a:defRPr>
            </a:lvl1pPr>
          </a:lstStyle>
          <a:p>
            <a:pPr lvl="0"/>
            <a:r>
              <a:rPr lang="en-US" dirty="0"/>
              <a:t>Name, Date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8202" y="5943600"/>
            <a:ext cx="2190198" cy="331291"/>
          </a:xfrm>
          <a:prstGeom prst="rect">
            <a:avLst/>
          </a:prstGeom>
        </p:spPr>
      </p:pic>
    </p:spTree>
    <p:extLst>
      <p:ext uri="{BB962C8B-B14F-4D97-AF65-F5344CB8AC3E}">
        <p14:creationId xmlns:p14="http://schemas.microsoft.com/office/powerpoint/2010/main" val="2555417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y front pag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spid="_x0000_s2253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 y="1592"/>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22"/>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000000"/>
              </a:solidFill>
            </a:endParaRPr>
          </a:p>
        </p:txBody>
      </p:sp>
      <p:cxnSp>
        <p:nvCxnSpPr>
          <p:cNvPr id="16" name="Straight Connector 15"/>
          <p:cNvCxnSpPr/>
          <p:nvPr userDrawn="1"/>
        </p:nvCxnSpPr>
        <p:spPr>
          <a:xfrm>
            <a:off x="445478" y="3969014"/>
            <a:ext cx="112960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45478" y="5625244"/>
            <a:ext cx="11296085"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445478" y="4797153"/>
            <a:ext cx="11296085" cy="738664"/>
          </a:xfrm>
        </p:spPr>
        <p:txBody>
          <a:bodyPr anchor="b"/>
          <a:lstStyle>
            <a:lvl1pPr algn="l">
              <a:defRPr sz="4800" b="1">
                <a:solidFill>
                  <a:schemeClr val="tx1"/>
                </a:solidFill>
                <a:latin typeface="+mj-lt"/>
              </a:defRPr>
            </a:lvl1pPr>
          </a:lstStyle>
          <a:p>
            <a:r>
              <a:rPr lang="en-GB" noProof="0" dirty="0"/>
              <a:t>Arial 48</a:t>
            </a:r>
          </a:p>
        </p:txBody>
      </p:sp>
      <p:sp>
        <p:nvSpPr>
          <p:cNvPr id="3" name="Subtitle 2"/>
          <p:cNvSpPr>
            <a:spLocks noGrp="1"/>
          </p:cNvSpPr>
          <p:nvPr>
            <p:ph type="subTitle" idx="1" hasCustomPrompt="1"/>
          </p:nvPr>
        </p:nvSpPr>
        <p:spPr>
          <a:xfrm>
            <a:off x="445478" y="6023662"/>
            <a:ext cx="11296085" cy="473976"/>
          </a:xfrm>
        </p:spPr>
        <p:txBody>
          <a:bodyPr>
            <a:noAutofit/>
          </a:bodyPr>
          <a:lstStyle>
            <a:lvl1pPr marL="0" indent="0" algn="l">
              <a:buNone/>
              <a:defRPr sz="14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Name, title</a:t>
            </a:r>
          </a:p>
          <a:p>
            <a:r>
              <a:rPr lang="en-GB" noProof="0" dirty="0"/>
              <a:t>Date (September 4, 2014)</a:t>
            </a:r>
          </a:p>
        </p:txBody>
      </p:sp>
      <p:sp>
        <p:nvSpPr>
          <p:cNvPr id="25" name="Text Placeholder 24"/>
          <p:cNvSpPr>
            <a:spLocks noGrp="1"/>
          </p:cNvSpPr>
          <p:nvPr>
            <p:ph type="body" sz="quarter" idx="10" hasCustomPrompt="1"/>
          </p:nvPr>
        </p:nvSpPr>
        <p:spPr>
          <a:xfrm>
            <a:off x="445478" y="4058442"/>
            <a:ext cx="11296085" cy="649287"/>
          </a:xfrm>
        </p:spPr>
        <p:txBody>
          <a:bodyPr/>
          <a:lstStyle>
            <a:lvl1pPr>
              <a:defRPr sz="4800">
                <a:solidFill>
                  <a:schemeClr val="tx2"/>
                </a:solidFill>
                <a:latin typeface="+mj-lt"/>
              </a:defRPr>
            </a:lvl1pPr>
          </a:lstStyle>
          <a:p>
            <a:pPr lvl="0"/>
            <a:r>
              <a:rPr lang="en-GB" noProof="0" dirty="0"/>
              <a:t>Click to write title</a:t>
            </a:r>
          </a:p>
        </p:txBody>
      </p:sp>
      <p:sp>
        <p:nvSpPr>
          <p:cNvPr id="15" name="Content Placeholder 7"/>
          <p:cNvSpPr txBox="1">
            <a:spLocks/>
          </p:cNvSpPr>
          <p:nvPr userDrawn="1"/>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GB" sz="1200" b="1" dirty="0">
                <a:solidFill>
                  <a:srgbClr val="000000"/>
                </a:solidFill>
              </a:rPr>
              <a:t>FRONT PAGE LAYOUT</a:t>
            </a:r>
          </a:p>
          <a:p>
            <a:pPr>
              <a:spcBef>
                <a:spcPts val="300"/>
              </a:spcBef>
            </a:pPr>
            <a:r>
              <a:rPr lang="en-GB" sz="1000" dirty="0">
                <a:solidFill>
                  <a:srgbClr val="000000"/>
                </a:solidFill>
              </a:rPr>
              <a:t>The </a:t>
            </a:r>
            <a:r>
              <a:rPr lang="en-GB" sz="1000" b="1" dirty="0">
                <a:solidFill>
                  <a:srgbClr val="000000"/>
                </a:solidFill>
              </a:rPr>
              <a:t>blue front page </a:t>
            </a:r>
            <a:r>
              <a:rPr lang="en-GB" sz="1000" dirty="0">
                <a:solidFill>
                  <a:srgbClr val="000000"/>
                </a:solidFill>
              </a:rPr>
              <a:t>is </a:t>
            </a:r>
            <a:r>
              <a:rPr lang="en-GB" sz="1000" b="1" dirty="0">
                <a:solidFill>
                  <a:srgbClr val="000000"/>
                </a:solidFill>
              </a:rPr>
              <a:t>preferable</a:t>
            </a:r>
            <a:r>
              <a:rPr lang="en-GB" sz="1000" dirty="0">
                <a:solidFill>
                  <a:srgbClr val="000000"/>
                </a:solidFill>
              </a:rPr>
              <a:t>. </a:t>
            </a:r>
          </a:p>
          <a:p>
            <a:pPr>
              <a:spcBef>
                <a:spcPts val="300"/>
              </a:spcBef>
            </a:pPr>
            <a:r>
              <a:rPr lang="en-GB" sz="1000" dirty="0">
                <a:solidFill>
                  <a:srgbClr val="000000"/>
                </a:solidFill>
              </a:rPr>
              <a:t>If you would use a plain design </a:t>
            </a:r>
            <a:br>
              <a:rPr lang="en-GB" sz="1000" dirty="0">
                <a:solidFill>
                  <a:srgbClr val="000000"/>
                </a:solidFill>
              </a:rPr>
            </a:br>
            <a:r>
              <a:rPr lang="en-GB" sz="1000" dirty="0">
                <a:solidFill>
                  <a:srgbClr val="000000"/>
                </a:solidFill>
              </a:rPr>
              <a:t>or change your presentation to </a:t>
            </a:r>
            <a:br>
              <a:rPr lang="en-GB" sz="1000" dirty="0">
                <a:solidFill>
                  <a:srgbClr val="000000"/>
                </a:solidFill>
              </a:rPr>
            </a:br>
            <a:r>
              <a:rPr lang="en-GB" sz="1000" dirty="0">
                <a:solidFill>
                  <a:srgbClr val="000000"/>
                </a:solidFill>
              </a:rPr>
              <a:t>a print-friendly design, the white alternative can be used. </a:t>
            </a:r>
          </a:p>
          <a:p>
            <a:pPr>
              <a:spcBef>
                <a:spcPts val="300"/>
              </a:spcBef>
            </a:pPr>
            <a:r>
              <a:rPr lang="en-GB" sz="1000" dirty="0">
                <a:solidFill>
                  <a:srgbClr val="000000"/>
                </a:solidFill>
              </a:rPr>
              <a:t>Please always remember to </a:t>
            </a:r>
            <a:br>
              <a:rPr lang="en-GB" sz="1000" dirty="0">
                <a:solidFill>
                  <a:srgbClr val="000000"/>
                </a:solidFill>
              </a:rPr>
            </a:br>
            <a:r>
              <a:rPr lang="en-GB" sz="1000" dirty="0">
                <a:solidFill>
                  <a:srgbClr val="000000"/>
                </a:solidFill>
              </a:rPr>
              <a:t>end your presentations with </a:t>
            </a:r>
            <a:br>
              <a:rPr lang="en-GB" sz="1000" dirty="0">
                <a:solidFill>
                  <a:srgbClr val="000000"/>
                </a:solidFill>
              </a:rPr>
            </a:br>
            <a:r>
              <a:rPr lang="en-GB" sz="1000" dirty="0">
                <a:solidFill>
                  <a:srgbClr val="000000"/>
                </a:solidFill>
              </a:rPr>
              <a:t>a back page slide.</a:t>
            </a:r>
          </a:p>
          <a:p>
            <a:pPr>
              <a:spcBef>
                <a:spcPts val="300"/>
              </a:spcBef>
            </a:pPr>
            <a:endParaRPr lang="en-GB" sz="1000" dirty="0">
              <a:solidFill>
                <a:srgbClr val="000000"/>
              </a:solidFill>
            </a:endParaRPr>
          </a:p>
          <a:p>
            <a:pPr>
              <a:spcBef>
                <a:spcPts val="300"/>
              </a:spcBef>
            </a:pPr>
            <a:r>
              <a:rPr lang="en-GB" sz="1200" b="1" dirty="0">
                <a:solidFill>
                  <a:srgbClr val="000000"/>
                </a:solidFill>
              </a:rPr>
              <a:t>CHANGE SLIDE LAYOUT</a:t>
            </a:r>
          </a:p>
          <a:p>
            <a:pPr>
              <a:spcBef>
                <a:spcPts val="300"/>
              </a:spcBef>
            </a:pPr>
            <a:r>
              <a:rPr lang="en-GB" sz="1000" dirty="0">
                <a:solidFill>
                  <a:srgbClr val="000000"/>
                </a:solidFill>
              </a:rPr>
              <a:t>Go to Home Menu </a:t>
            </a:r>
            <a:br>
              <a:rPr lang="en-GB" sz="1000" dirty="0">
                <a:solidFill>
                  <a:srgbClr val="000000"/>
                </a:solidFill>
              </a:rPr>
            </a:br>
            <a:r>
              <a:rPr lang="en-GB" sz="1000" dirty="0">
                <a:solidFill>
                  <a:srgbClr val="000000"/>
                </a:solidFill>
              </a:rPr>
              <a:t>– click on Layout and select between predefined layouts</a:t>
            </a:r>
          </a:p>
          <a:p>
            <a:pPr>
              <a:spcBef>
                <a:spcPts val="300"/>
              </a:spcBef>
            </a:pPr>
            <a:endParaRPr lang="en-GB" sz="1000" dirty="0">
              <a:solidFill>
                <a:srgbClr val="000000"/>
              </a:solidFill>
            </a:endParaRPr>
          </a:p>
        </p:txBody>
      </p:sp>
      <p:pic>
        <p:nvPicPr>
          <p:cNvPr id="13" name="Picture 82" descr="\\segetfs10.icglobal.getinge.com\users$\u0655848\Work\My Documents\ATELJE\CVI 2014\logo 2014\maquet_logotype RGB-small.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75426" y="573084"/>
            <a:ext cx="1664477" cy="42912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873461" y="6506880"/>
            <a:ext cx="4866441" cy="359073"/>
          </a:xfrm>
          <a:prstGeom prst="rect">
            <a:avLst/>
          </a:prstGeom>
        </p:spPr>
        <p:txBody>
          <a:bodyPr wrap="square" lIns="0" tIns="0" rIns="0" bIns="0">
            <a:spAutoFit/>
          </a:bodyPr>
          <a:lstStyle/>
          <a:p>
            <a:pPr algn="r">
              <a:lnSpc>
                <a:spcPts val="1400"/>
              </a:lnSpc>
              <a:spcAft>
                <a:spcPts val="0"/>
              </a:spcAft>
            </a:pPr>
            <a:r>
              <a:rPr lang="en-US" sz="1200" dirty="0">
                <a:solidFill>
                  <a:schemeClr val="tx2"/>
                </a:solidFill>
              </a:rPr>
              <a:t>QLT - Sales – IAB Catheters ML-0580-02 Rev A</a:t>
            </a:r>
          </a:p>
          <a:p>
            <a:pPr algn="r">
              <a:lnSpc>
                <a:spcPts val="1400"/>
              </a:lnSpc>
              <a:spcAft>
                <a:spcPts val="0"/>
              </a:spcAft>
            </a:pPr>
            <a:r>
              <a:rPr lang="en-US" sz="1200" dirty="0">
                <a:solidFill>
                  <a:schemeClr val="tx2"/>
                </a:solidFill>
              </a:rPr>
              <a:t>MCV00039867 REVA</a:t>
            </a:r>
          </a:p>
        </p:txBody>
      </p:sp>
      <p:sp>
        <p:nvSpPr>
          <p:cNvPr id="14" name="TextBox 13"/>
          <p:cNvSpPr txBox="1"/>
          <p:nvPr userDrawn="1"/>
        </p:nvSpPr>
        <p:spPr>
          <a:xfrm>
            <a:off x="1343472" y="6582117"/>
            <a:ext cx="2208245" cy="184666"/>
          </a:xfrm>
          <a:prstGeom prst="rect">
            <a:avLst/>
          </a:prstGeom>
          <a:noFill/>
          <a:ln>
            <a:noFill/>
          </a:ln>
        </p:spPr>
        <p:txBody>
          <a:bodyPr vert="horz" wrap="square" lIns="0" tIns="0" rIns="0" bIns="0" rtlCol="0">
            <a:spAutoFit/>
          </a:bodyPr>
          <a:lstStyle/>
          <a:p>
            <a:pPr algn="ctr"/>
            <a:r>
              <a:rPr lang="en-US" sz="1200" dirty="0">
                <a:solidFill>
                  <a:srgbClr val="000000"/>
                </a:solidFill>
              </a:rPr>
              <a:t>For Internal Use Only</a:t>
            </a:r>
          </a:p>
        </p:txBody>
      </p:sp>
    </p:spTree>
    <p:extLst>
      <p:ext uri="{BB962C8B-B14F-4D97-AF65-F5344CB8AC3E}">
        <p14:creationId xmlns:p14="http://schemas.microsoft.com/office/powerpoint/2010/main" val="679204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White front pag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spid="_x0000_s2355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 y="1592"/>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userDrawn="1"/>
        </p:nvCxnSpPr>
        <p:spPr>
          <a:xfrm>
            <a:off x="445478" y="3969014"/>
            <a:ext cx="112960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45478" y="5625244"/>
            <a:ext cx="11296085"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445478" y="4797153"/>
            <a:ext cx="11296085" cy="738664"/>
          </a:xfrm>
        </p:spPr>
        <p:txBody>
          <a:bodyPr anchor="b"/>
          <a:lstStyle>
            <a:lvl1pPr algn="l">
              <a:defRPr sz="4800" b="1">
                <a:solidFill>
                  <a:schemeClr val="tx1"/>
                </a:solidFill>
                <a:latin typeface="+mj-lt"/>
              </a:defRPr>
            </a:lvl1pPr>
          </a:lstStyle>
          <a:p>
            <a:r>
              <a:rPr lang="en-GB" noProof="0" dirty="0"/>
              <a:t>Arial 48</a:t>
            </a:r>
          </a:p>
        </p:txBody>
      </p:sp>
      <p:sp>
        <p:nvSpPr>
          <p:cNvPr id="25" name="Text Placeholder 24"/>
          <p:cNvSpPr>
            <a:spLocks noGrp="1"/>
          </p:cNvSpPr>
          <p:nvPr>
            <p:ph type="body" sz="quarter" idx="10" hasCustomPrompt="1"/>
          </p:nvPr>
        </p:nvSpPr>
        <p:spPr>
          <a:xfrm>
            <a:off x="445478" y="4058442"/>
            <a:ext cx="11296085" cy="649287"/>
          </a:xfrm>
        </p:spPr>
        <p:txBody>
          <a:bodyPr/>
          <a:lstStyle>
            <a:lvl1pPr>
              <a:defRPr sz="4800">
                <a:solidFill>
                  <a:schemeClr val="tx2"/>
                </a:solidFill>
                <a:latin typeface="+mj-lt"/>
              </a:defRPr>
            </a:lvl1pPr>
          </a:lstStyle>
          <a:p>
            <a:pPr lvl="0"/>
            <a:r>
              <a:rPr lang="en-GB" noProof="0" dirty="0"/>
              <a:t>Click to write title</a:t>
            </a:r>
          </a:p>
        </p:txBody>
      </p:sp>
      <p:sp>
        <p:nvSpPr>
          <p:cNvPr id="13" name="Content Placeholder 7"/>
          <p:cNvSpPr txBox="1">
            <a:spLocks/>
          </p:cNvSpPr>
          <p:nvPr userDrawn="1"/>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GB" sz="1200" b="1" dirty="0">
                <a:solidFill>
                  <a:srgbClr val="000000"/>
                </a:solidFill>
              </a:rPr>
              <a:t>FRONT PAGE LAYOUT</a:t>
            </a:r>
          </a:p>
          <a:p>
            <a:pPr>
              <a:spcBef>
                <a:spcPts val="300"/>
              </a:spcBef>
            </a:pPr>
            <a:r>
              <a:rPr lang="en-GB" sz="1000" dirty="0">
                <a:solidFill>
                  <a:srgbClr val="000000"/>
                </a:solidFill>
              </a:rPr>
              <a:t>The </a:t>
            </a:r>
            <a:r>
              <a:rPr lang="en-GB" sz="1000" b="1" dirty="0">
                <a:solidFill>
                  <a:srgbClr val="000000"/>
                </a:solidFill>
              </a:rPr>
              <a:t>blue front page </a:t>
            </a:r>
            <a:r>
              <a:rPr lang="en-GB" sz="1000" dirty="0">
                <a:solidFill>
                  <a:srgbClr val="000000"/>
                </a:solidFill>
              </a:rPr>
              <a:t>is </a:t>
            </a:r>
            <a:r>
              <a:rPr lang="en-GB" sz="1000" b="1" dirty="0">
                <a:solidFill>
                  <a:srgbClr val="000000"/>
                </a:solidFill>
              </a:rPr>
              <a:t>preferable</a:t>
            </a:r>
            <a:r>
              <a:rPr lang="en-GB" sz="1000" dirty="0">
                <a:solidFill>
                  <a:srgbClr val="000000"/>
                </a:solidFill>
              </a:rPr>
              <a:t>. </a:t>
            </a:r>
          </a:p>
          <a:p>
            <a:pPr>
              <a:spcBef>
                <a:spcPts val="300"/>
              </a:spcBef>
            </a:pPr>
            <a:r>
              <a:rPr lang="en-GB" sz="1000" dirty="0">
                <a:solidFill>
                  <a:srgbClr val="000000"/>
                </a:solidFill>
              </a:rPr>
              <a:t>If you would use a plain design </a:t>
            </a:r>
            <a:br>
              <a:rPr lang="en-GB" sz="1000" dirty="0">
                <a:solidFill>
                  <a:srgbClr val="000000"/>
                </a:solidFill>
              </a:rPr>
            </a:br>
            <a:r>
              <a:rPr lang="en-GB" sz="1000" dirty="0">
                <a:solidFill>
                  <a:srgbClr val="000000"/>
                </a:solidFill>
              </a:rPr>
              <a:t>or change your presentation to </a:t>
            </a:r>
            <a:br>
              <a:rPr lang="en-GB" sz="1000" dirty="0">
                <a:solidFill>
                  <a:srgbClr val="000000"/>
                </a:solidFill>
              </a:rPr>
            </a:br>
            <a:r>
              <a:rPr lang="en-GB" sz="1000" dirty="0">
                <a:solidFill>
                  <a:srgbClr val="000000"/>
                </a:solidFill>
              </a:rPr>
              <a:t>a print-friendly design, the white alternative can be used. </a:t>
            </a:r>
          </a:p>
          <a:p>
            <a:pPr>
              <a:spcBef>
                <a:spcPts val="300"/>
              </a:spcBef>
            </a:pPr>
            <a:r>
              <a:rPr lang="en-GB" sz="1000" dirty="0">
                <a:solidFill>
                  <a:srgbClr val="000000"/>
                </a:solidFill>
              </a:rPr>
              <a:t>Please always remember to </a:t>
            </a:r>
            <a:br>
              <a:rPr lang="en-GB" sz="1000" dirty="0">
                <a:solidFill>
                  <a:srgbClr val="000000"/>
                </a:solidFill>
              </a:rPr>
            </a:br>
            <a:r>
              <a:rPr lang="en-GB" sz="1000" dirty="0">
                <a:solidFill>
                  <a:srgbClr val="000000"/>
                </a:solidFill>
              </a:rPr>
              <a:t>end your presentations with </a:t>
            </a:r>
            <a:br>
              <a:rPr lang="en-GB" sz="1000" dirty="0">
                <a:solidFill>
                  <a:srgbClr val="000000"/>
                </a:solidFill>
              </a:rPr>
            </a:br>
            <a:r>
              <a:rPr lang="en-GB" sz="1000" dirty="0">
                <a:solidFill>
                  <a:srgbClr val="000000"/>
                </a:solidFill>
              </a:rPr>
              <a:t>a back page slide.</a:t>
            </a:r>
          </a:p>
          <a:p>
            <a:pPr>
              <a:spcBef>
                <a:spcPts val="300"/>
              </a:spcBef>
            </a:pPr>
            <a:endParaRPr lang="en-GB" sz="1000" dirty="0">
              <a:solidFill>
                <a:srgbClr val="000000"/>
              </a:solidFill>
            </a:endParaRPr>
          </a:p>
          <a:p>
            <a:pPr>
              <a:spcBef>
                <a:spcPts val="300"/>
              </a:spcBef>
            </a:pPr>
            <a:r>
              <a:rPr lang="en-GB" sz="1200" b="1" dirty="0">
                <a:solidFill>
                  <a:srgbClr val="000000"/>
                </a:solidFill>
              </a:rPr>
              <a:t>CHANGE SLIDE LAYOUT</a:t>
            </a:r>
          </a:p>
          <a:p>
            <a:pPr>
              <a:spcBef>
                <a:spcPts val="300"/>
              </a:spcBef>
            </a:pPr>
            <a:r>
              <a:rPr lang="en-GB" sz="1000" dirty="0">
                <a:solidFill>
                  <a:srgbClr val="000000"/>
                </a:solidFill>
              </a:rPr>
              <a:t>Go to Home Menu </a:t>
            </a:r>
            <a:br>
              <a:rPr lang="en-GB" sz="1000" dirty="0">
                <a:solidFill>
                  <a:srgbClr val="000000"/>
                </a:solidFill>
              </a:rPr>
            </a:br>
            <a:r>
              <a:rPr lang="en-GB" sz="1000" dirty="0">
                <a:solidFill>
                  <a:srgbClr val="000000"/>
                </a:solidFill>
              </a:rPr>
              <a:t>– click on Layout and select between predefined layouts</a:t>
            </a:r>
          </a:p>
          <a:p>
            <a:pPr>
              <a:spcBef>
                <a:spcPts val="300"/>
              </a:spcBef>
            </a:pPr>
            <a:endParaRPr lang="en-GB" sz="1000" dirty="0">
              <a:solidFill>
                <a:srgbClr val="000000"/>
              </a:solidFill>
            </a:endParaRPr>
          </a:p>
        </p:txBody>
      </p:sp>
      <p:sp>
        <p:nvSpPr>
          <p:cNvPr id="26" name="Subtitle 2"/>
          <p:cNvSpPr>
            <a:spLocks noGrp="1"/>
          </p:cNvSpPr>
          <p:nvPr>
            <p:ph type="subTitle" idx="1" hasCustomPrompt="1"/>
          </p:nvPr>
        </p:nvSpPr>
        <p:spPr>
          <a:xfrm>
            <a:off x="445478" y="6023662"/>
            <a:ext cx="11296085" cy="473976"/>
          </a:xfrm>
        </p:spPr>
        <p:txBody>
          <a:bodyPr>
            <a:noAutofit/>
          </a:bodyPr>
          <a:lstStyle>
            <a:lvl1pPr marL="0" indent="0" algn="l">
              <a:buNone/>
              <a:defRPr sz="14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Name, title</a:t>
            </a:r>
          </a:p>
          <a:p>
            <a:r>
              <a:rPr lang="en-GB" noProof="0" dirty="0"/>
              <a:t>Date (September 4, 2014)</a:t>
            </a:r>
          </a:p>
        </p:txBody>
      </p:sp>
      <p:pic>
        <p:nvPicPr>
          <p:cNvPr id="12" name="Picture 82" descr="\\segetfs10.icglobal.getinge.com\users$\u0655848\Work\My Documents\ATELJE\CVI 2014\logo 2014\maquet_logotype RGB-small.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75426" y="573084"/>
            <a:ext cx="1664477" cy="42912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343472" y="6582117"/>
            <a:ext cx="2208245" cy="184666"/>
          </a:xfrm>
          <a:prstGeom prst="rect">
            <a:avLst/>
          </a:prstGeom>
          <a:noFill/>
          <a:ln>
            <a:noFill/>
          </a:ln>
        </p:spPr>
        <p:txBody>
          <a:bodyPr vert="horz" wrap="square" lIns="0" tIns="0" rIns="0" bIns="0" rtlCol="0">
            <a:spAutoFit/>
          </a:bodyPr>
          <a:lstStyle/>
          <a:p>
            <a:pPr algn="ctr"/>
            <a:r>
              <a:rPr lang="en-US" sz="1200" dirty="0">
                <a:solidFill>
                  <a:srgbClr val="000000"/>
                </a:solidFill>
              </a:rPr>
              <a:t>For Internal Use Only</a:t>
            </a:r>
          </a:p>
        </p:txBody>
      </p:sp>
      <p:sp>
        <p:nvSpPr>
          <p:cNvPr id="15" name="Rectangle 14"/>
          <p:cNvSpPr/>
          <p:nvPr userDrawn="1"/>
        </p:nvSpPr>
        <p:spPr>
          <a:xfrm>
            <a:off x="6873461" y="6506880"/>
            <a:ext cx="4866441" cy="359073"/>
          </a:xfrm>
          <a:prstGeom prst="rect">
            <a:avLst/>
          </a:prstGeom>
        </p:spPr>
        <p:txBody>
          <a:bodyPr wrap="square" lIns="0" tIns="0" rIns="0" bIns="0">
            <a:spAutoFit/>
          </a:bodyPr>
          <a:lstStyle/>
          <a:p>
            <a:pPr algn="r">
              <a:lnSpc>
                <a:spcPts val="1400"/>
              </a:lnSpc>
              <a:spcAft>
                <a:spcPts val="0"/>
              </a:spcAft>
            </a:pPr>
            <a:r>
              <a:rPr lang="en-US" sz="1200" dirty="0">
                <a:solidFill>
                  <a:schemeClr val="tx2"/>
                </a:solidFill>
              </a:rPr>
              <a:t>QLT - Sales – IAB Catheters ML-0580-02 Rev A</a:t>
            </a:r>
          </a:p>
          <a:p>
            <a:pPr algn="r">
              <a:lnSpc>
                <a:spcPts val="1400"/>
              </a:lnSpc>
              <a:spcAft>
                <a:spcPts val="0"/>
              </a:spcAft>
            </a:pPr>
            <a:r>
              <a:rPr lang="en-US" sz="1200" dirty="0">
                <a:solidFill>
                  <a:schemeClr val="tx2"/>
                </a:solidFill>
              </a:rPr>
              <a:t>MCV00039867 REVA</a:t>
            </a:r>
          </a:p>
        </p:txBody>
      </p:sp>
    </p:spTree>
    <p:extLst>
      <p:ext uri="{BB962C8B-B14F-4D97-AF65-F5344CB8AC3E}">
        <p14:creationId xmlns:p14="http://schemas.microsoft.com/office/powerpoint/2010/main" val="546105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able of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24578" name="think-cell Slide" r:id="rId4" imgW="6350000" imgH="6350000" progId="">
                  <p:embed/>
                </p:oleObj>
              </mc:Choice>
              <mc:Fallback>
                <p:oleObj name="think-cell Slide" r:id="rId4" imgW="6350000" imgH="6350000" progId="">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90"/>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45478" y="2942346"/>
            <a:ext cx="11299093" cy="738664"/>
          </a:xfrm>
        </p:spPr>
        <p:txBody>
          <a:bodyPr wrap="square">
            <a:spAutoFit/>
          </a:bodyPr>
          <a:lstStyle>
            <a:lvl1pPr>
              <a:defRPr sz="4800" b="0" baseline="0"/>
            </a:lvl1pPr>
          </a:lstStyle>
          <a:p>
            <a:r>
              <a:rPr lang="en-GB" noProof="0" dirty="0"/>
              <a:t>Click to write here</a:t>
            </a:r>
          </a:p>
        </p:txBody>
      </p:sp>
      <p:cxnSp>
        <p:nvCxnSpPr>
          <p:cNvPr id="9" name="Straight Connector 8"/>
          <p:cNvCxnSpPr/>
          <p:nvPr userDrawn="1"/>
        </p:nvCxnSpPr>
        <p:spPr>
          <a:xfrm>
            <a:off x="445478" y="2852920"/>
            <a:ext cx="11299092"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Content Placeholder 7"/>
          <p:cNvSpPr txBox="1">
            <a:spLocks/>
          </p:cNvSpPr>
          <p:nvPr userDrawn="1"/>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GB" sz="1200" b="1" dirty="0">
                <a:solidFill>
                  <a:srgbClr val="000000"/>
                </a:solidFill>
              </a:rPr>
              <a:t>TABLE OF CONTENT</a:t>
            </a:r>
          </a:p>
          <a:p>
            <a:pPr>
              <a:spcBef>
                <a:spcPts val="300"/>
              </a:spcBef>
            </a:pPr>
            <a:r>
              <a:rPr lang="en-GB" sz="1000" dirty="0">
                <a:solidFill>
                  <a:srgbClr val="000000"/>
                </a:solidFill>
              </a:rPr>
              <a:t>Write “Table of content” in the placeholder. </a:t>
            </a:r>
          </a:p>
          <a:p>
            <a:pPr>
              <a:spcBef>
                <a:spcPts val="300"/>
              </a:spcBef>
            </a:pPr>
            <a:endParaRPr lang="en-GB" sz="1000" dirty="0">
              <a:solidFill>
                <a:srgbClr val="000000"/>
              </a:solidFill>
            </a:endParaRPr>
          </a:p>
          <a:p>
            <a:pPr>
              <a:spcBef>
                <a:spcPts val="300"/>
              </a:spcBef>
            </a:pPr>
            <a:r>
              <a:rPr lang="en-GB" sz="1000" dirty="0">
                <a:solidFill>
                  <a:srgbClr val="000000"/>
                </a:solidFill>
              </a:rPr>
              <a:t>The content on this slides varies from presentation to presentation and is written in text boxes with dashed lines in Getinge dark grey to separate. </a:t>
            </a:r>
          </a:p>
          <a:p>
            <a:pPr>
              <a:spcBef>
                <a:spcPts val="300"/>
              </a:spcBef>
            </a:pPr>
            <a:endParaRPr lang="en-GB" sz="1000" dirty="0">
              <a:solidFill>
                <a:srgbClr val="000000"/>
              </a:solidFill>
            </a:endParaRPr>
          </a:p>
          <a:p>
            <a:pPr>
              <a:spcBef>
                <a:spcPts val="300"/>
              </a:spcBef>
            </a:pPr>
            <a:r>
              <a:rPr lang="en-GB" sz="1200" b="1" dirty="0">
                <a:solidFill>
                  <a:srgbClr val="000000"/>
                </a:solidFill>
              </a:rPr>
              <a:t>CHANGE SLIDE LAYOUT</a:t>
            </a:r>
          </a:p>
          <a:p>
            <a:pPr>
              <a:spcBef>
                <a:spcPts val="300"/>
              </a:spcBef>
            </a:pPr>
            <a:r>
              <a:rPr lang="en-GB" sz="1000" dirty="0">
                <a:solidFill>
                  <a:srgbClr val="000000"/>
                </a:solidFill>
              </a:rPr>
              <a:t>Go to Home Menu </a:t>
            </a:r>
            <a:br>
              <a:rPr lang="en-GB" sz="1000" dirty="0">
                <a:solidFill>
                  <a:srgbClr val="000000"/>
                </a:solidFill>
              </a:rPr>
            </a:br>
            <a:r>
              <a:rPr lang="en-GB" sz="1000" dirty="0">
                <a:solidFill>
                  <a:srgbClr val="000000"/>
                </a:solidFill>
              </a:rPr>
              <a:t>– click on Layout and select between predefined layouts</a:t>
            </a:r>
          </a:p>
          <a:p>
            <a:pPr>
              <a:spcBef>
                <a:spcPts val="300"/>
              </a:spcBef>
            </a:pPr>
            <a:r>
              <a:rPr lang="en-GB" sz="1000" dirty="0">
                <a:solidFill>
                  <a:srgbClr val="000000"/>
                </a:solidFill>
              </a:rPr>
              <a:t> </a:t>
            </a:r>
          </a:p>
        </p:txBody>
      </p:sp>
      <p:sp>
        <p:nvSpPr>
          <p:cNvPr id="4" name="Text Placeholder 3"/>
          <p:cNvSpPr>
            <a:spLocks noGrp="1"/>
          </p:cNvSpPr>
          <p:nvPr>
            <p:ph type="body" sz="quarter" idx="11" hasCustomPrompt="1"/>
          </p:nvPr>
        </p:nvSpPr>
        <p:spPr>
          <a:xfrm>
            <a:off x="445478" y="3933056"/>
            <a:ext cx="11299092" cy="1077218"/>
          </a:xfrm>
        </p:spPr>
        <p:txBody>
          <a:bodyPr wrap="square">
            <a:noAutofit/>
          </a:bodyPr>
          <a:lstStyle>
            <a:lvl1pPr>
              <a:spcAft>
                <a:spcPts val="0"/>
              </a:spcAft>
              <a:defRPr sz="1400"/>
            </a:lvl1pPr>
            <a:lvl2pPr>
              <a:spcAft>
                <a:spcPts val="0"/>
              </a:spcAft>
              <a:defRPr sz="1400"/>
            </a:lvl2pPr>
            <a:lvl3pPr>
              <a:spcAft>
                <a:spcPts val="0"/>
              </a:spcAft>
              <a:defRPr sz="1400"/>
            </a:lvl3pPr>
            <a:lvl4pPr>
              <a:spcAft>
                <a:spcPts val="0"/>
              </a:spcAft>
              <a:defRPr sz="1400"/>
            </a:lvl4pPr>
            <a:lvl5pPr>
              <a:spcAft>
                <a:spcPts val="0"/>
              </a:spcAft>
              <a:defRPr sz="1400"/>
            </a:lvl5pPr>
          </a:lstStyle>
          <a:p>
            <a:pPr lvl="0"/>
            <a:r>
              <a:rPr lang="en-GB" noProof="0" dirty="0"/>
              <a:t>Click to write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1" name="Straight Connector 10"/>
          <p:cNvCxnSpPr/>
          <p:nvPr userDrawn="1"/>
        </p:nvCxnSpPr>
        <p:spPr>
          <a:xfrm>
            <a:off x="445478" y="3789050"/>
            <a:ext cx="11299092"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pic>
        <p:nvPicPr>
          <p:cNvPr id="13" name="Picture 82" descr="\\segetfs10.icglobal.getinge.com\users$\u0655848\Work\My Documents\ATELJE\CVI 2014\logo 2014\maquet_logotype RGB-small.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75426" y="573084"/>
            <a:ext cx="1664477" cy="42912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343472" y="6582117"/>
            <a:ext cx="2208245" cy="184666"/>
          </a:xfrm>
          <a:prstGeom prst="rect">
            <a:avLst/>
          </a:prstGeom>
          <a:noFill/>
          <a:ln>
            <a:noFill/>
          </a:ln>
        </p:spPr>
        <p:txBody>
          <a:bodyPr vert="horz" wrap="square" lIns="0" tIns="0" rIns="0" bIns="0" rtlCol="0">
            <a:spAutoFit/>
          </a:bodyPr>
          <a:lstStyle/>
          <a:p>
            <a:pPr algn="ctr"/>
            <a:r>
              <a:rPr lang="en-US" sz="1200" dirty="0">
                <a:solidFill>
                  <a:srgbClr val="000000"/>
                </a:solidFill>
              </a:rPr>
              <a:t>For Internal Use Only</a:t>
            </a:r>
          </a:p>
        </p:txBody>
      </p:sp>
      <p:sp>
        <p:nvSpPr>
          <p:cNvPr id="15" name="Rectangle 14"/>
          <p:cNvSpPr/>
          <p:nvPr userDrawn="1"/>
        </p:nvSpPr>
        <p:spPr>
          <a:xfrm>
            <a:off x="6873461" y="6506880"/>
            <a:ext cx="4866441" cy="359073"/>
          </a:xfrm>
          <a:prstGeom prst="rect">
            <a:avLst/>
          </a:prstGeom>
        </p:spPr>
        <p:txBody>
          <a:bodyPr wrap="square" lIns="0" tIns="0" rIns="0" bIns="0">
            <a:spAutoFit/>
          </a:bodyPr>
          <a:lstStyle/>
          <a:p>
            <a:pPr algn="r">
              <a:lnSpc>
                <a:spcPts val="1400"/>
              </a:lnSpc>
              <a:spcAft>
                <a:spcPts val="0"/>
              </a:spcAft>
            </a:pPr>
            <a:r>
              <a:rPr lang="en-US" sz="1200" dirty="0">
                <a:solidFill>
                  <a:schemeClr val="tx2"/>
                </a:solidFill>
              </a:rPr>
              <a:t>QLT - Sales – IAB Catheters ML-0580-02 Rev A</a:t>
            </a:r>
          </a:p>
          <a:p>
            <a:pPr algn="r">
              <a:lnSpc>
                <a:spcPts val="1400"/>
              </a:lnSpc>
              <a:spcAft>
                <a:spcPts val="0"/>
              </a:spcAft>
            </a:pPr>
            <a:r>
              <a:rPr lang="en-US" sz="1200" dirty="0">
                <a:solidFill>
                  <a:schemeClr val="tx2"/>
                </a:solidFill>
              </a:rPr>
              <a:t>MCV00039867 REVA</a:t>
            </a:r>
          </a:p>
        </p:txBody>
      </p:sp>
    </p:spTree>
    <p:extLst>
      <p:ext uri="{BB962C8B-B14F-4D97-AF65-F5344CB8AC3E}">
        <p14:creationId xmlns:p14="http://schemas.microsoft.com/office/powerpoint/2010/main" val="1228316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25602" name="think-cell Slide" r:id="rId4" imgW="6350000" imgH="6350000" progId="">
                  <p:embed/>
                </p:oleObj>
              </mc:Choice>
              <mc:Fallback>
                <p:oleObj name="think-cell Slide" r:id="rId4" imgW="6350000" imgH="6350000" progId="">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90"/>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7"/>
          <p:cNvSpPr txBox="1">
            <a:spLocks/>
          </p:cNvSpPr>
          <p:nvPr userDrawn="1"/>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buFontTx/>
              <a:buNone/>
            </a:pPr>
            <a:r>
              <a:rPr lang="en-GB" sz="1200" b="1" dirty="0">
                <a:solidFill>
                  <a:srgbClr val="000000"/>
                </a:solidFill>
              </a:rPr>
              <a:t>CHANGE SLIDE LAYOUT</a:t>
            </a:r>
          </a:p>
          <a:p>
            <a:pPr>
              <a:spcBef>
                <a:spcPts val="300"/>
              </a:spcBef>
            </a:pPr>
            <a:r>
              <a:rPr lang="en-GB" sz="1000" dirty="0">
                <a:solidFill>
                  <a:srgbClr val="000000"/>
                </a:solidFill>
              </a:rPr>
              <a:t>Go to Home Menu </a:t>
            </a:r>
            <a:br>
              <a:rPr lang="en-GB" sz="1000" dirty="0">
                <a:solidFill>
                  <a:srgbClr val="000000"/>
                </a:solidFill>
              </a:rPr>
            </a:br>
            <a:r>
              <a:rPr lang="en-GB" sz="1000" dirty="0">
                <a:solidFill>
                  <a:srgbClr val="000000"/>
                </a:solidFill>
              </a:rPr>
              <a:t>– click on Layout and select between predefined layouts</a:t>
            </a:r>
          </a:p>
          <a:p>
            <a:pPr>
              <a:spcBef>
                <a:spcPts val="300"/>
              </a:spcBef>
            </a:pPr>
            <a:endParaRPr lang="en-US" sz="1200" b="1" dirty="0">
              <a:solidFill>
                <a:srgbClr val="000000"/>
              </a:solidFill>
            </a:endParaRPr>
          </a:p>
          <a:p>
            <a:pPr>
              <a:spcBef>
                <a:spcPts val="300"/>
              </a:spcBef>
            </a:pPr>
            <a:r>
              <a:rPr lang="en-US" sz="1200" b="1" dirty="0">
                <a:solidFill>
                  <a:srgbClr val="000000"/>
                </a:solidFill>
              </a:rPr>
              <a:t>INSERT ELEMENTS</a:t>
            </a:r>
          </a:p>
          <a:p>
            <a:pPr>
              <a:spcBef>
                <a:spcPts val="300"/>
              </a:spcBef>
            </a:pPr>
            <a:r>
              <a:rPr lang="en-US" sz="1000" dirty="0">
                <a:solidFill>
                  <a:srgbClr val="000000"/>
                </a:solidFill>
              </a:rPr>
              <a:t>Delete the text or graph example and click on icons (in the Placeholder) to insert, tables, charts, smart art, pictures, clipart and movies.</a:t>
            </a:r>
          </a:p>
          <a:p>
            <a:pPr>
              <a:spcBef>
                <a:spcPts val="300"/>
              </a:spcBef>
            </a:pPr>
            <a:endParaRPr lang="en-US" sz="1000" dirty="0">
              <a:solidFill>
                <a:srgbClr val="000000"/>
              </a:solidFill>
            </a:endParaRPr>
          </a:p>
          <a:p>
            <a:pPr>
              <a:spcBef>
                <a:spcPts val="300"/>
              </a:spcBef>
            </a:pPr>
            <a:r>
              <a:rPr lang="en-US" sz="1200" b="1" dirty="0">
                <a:solidFill>
                  <a:srgbClr val="000000"/>
                </a:solidFill>
              </a:rPr>
              <a:t>CHANGE CHART DESIGN</a:t>
            </a:r>
          </a:p>
          <a:p>
            <a:pPr>
              <a:spcBef>
                <a:spcPts val="300"/>
              </a:spcBef>
            </a:pPr>
            <a:r>
              <a:rPr lang="en-US" sz="1000" b="1" dirty="0">
                <a:solidFill>
                  <a:srgbClr val="000000"/>
                </a:solidFill>
              </a:rPr>
              <a:t>Click on the chart </a:t>
            </a:r>
            <a:r>
              <a:rPr lang="en-US" sz="1000" dirty="0">
                <a:solidFill>
                  <a:srgbClr val="000000"/>
                </a:solidFill>
              </a:rPr>
              <a:t>.</a:t>
            </a:r>
            <a:r>
              <a:rPr lang="en-US" sz="1000" b="1" dirty="0">
                <a:solidFill>
                  <a:srgbClr val="000000"/>
                </a:solidFill>
              </a:rPr>
              <a:t/>
            </a:r>
            <a:br>
              <a:rPr lang="en-US" sz="1000" b="1" dirty="0">
                <a:solidFill>
                  <a:srgbClr val="000000"/>
                </a:solidFill>
              </a:rPr>
            </a:br>
            <a:r>
              <a:rPr lang="en-US" sz="1000" dirty="0">
                <a:solidFill>
                  <a:srgbClr val="000000"/>
                </a:solidFill>
              </a:rPr>
              <a:t>to activate Chart Tools.</a:t>
            </a:r>
          </a:p>
          <a:p>
            <a:pPr>
              <a:spcBef>
                <a:spcPts val="300"/>
              </a:spcBef>
            </a:pPr>
            <a:r>
              <a:rPr lang="en-US" sz="1000" dirty="0">
                <a:solidFill>
                  <a:srgbClr val="000000"/>
                </a:solidFill>
              </a:rPr>
              <a:t>Click on </a:t>
            </a:r>
            <a:r>
              <a:rPr lang="en-US" sz="1000" b="1" dirty="0">
                <a:solidFill>
                  <a:srgbClr val="000000"/>
                </a:solidFill>
              </a:rPr>
              <a:t>Design</a:t>
            </a:r>
            <a:r>
              <a:rPr lang="en-US" sz="1000" dirty="0">
                <a:solidFill>
                  <a:srgbClr val="000000"/>
                </a:solidFill>
              </a:rPr>
              <a:t>.</a:t>
            </a:r>
            <a:r>
              <a:rPr lang="en-US" sz="1000" b="1" dirty="0">
                <a:solidFill>
                  <a:srgbClr val="000000"/>
                </a:solidFill>
              </a:rPr>
              <a:t> </a:t>
            </a:r>
          </a:p>
          <a:p>
            <a:pPr>
              <a:spcBef>
                <a:spcPts val="300"/>
              </a:spcBef>
            </a:pPr>
            <a:r>
              <a:rPr lang="en-US" sz="1000" dirty="0">
                <a:solidFill>
                  <a:srgbClr val="000000"/>
                </a:solidFill>
              </a:rPr>
              <a:t>Select </a:t>
            </a:r>
            <a:r>
              <a:rPr lang="en-US" sz="1000" b="1" dirty="0">
                <a:solidFill>
                  <a:srgbClr val="000000"/>
                </a:solidFill>
              </a:rPr>
              <a:t>Style 18</a:t>
            </a:r>
            <a:r>
              <a:rPr lang="en-US" sz="1000" dirty="0">
                <a:solidFill>
                  <a:srgbClr val="000000"/>
                </a:solidFill>
              </a:rPr>
              <a:t>.</a:t>
            </a:r>
            <a:endParaRPr lang="en-US" sz="1000" b="1" dirty="0">
              <a:solidFill>
                <a:srgbClr val="000000"/>
              </a:solidFill>
            </a:endParaRPr>
          </a:p>
          <a:p>
            <a:pPr>
              <a:spcBef>
                <a:spcPts val="300"/>
              </a:spcBef>
            </a:pPr>
            <a:endParaRPr lang="en-US" sz="1000" dirty="0">
              <a:solidFill>
                <a:srgbClr val="000000"/>
              </a:solidFill>
            </a:endParaRPr>
          </a:p>
        </p:txBody>
      </p:sp>
      <p:cxnSp>
        <p:nvCxnSpPr>
          <p:cNvPr id="9" name="Straight Connector 8"/>
          <p:cNvCxnSpPr/>
          <p:nvPr userDrawn="1"/>
        </p:nvCxnSpPr>
        <p:spPr>
          <a:xfrm>
            <a:off x="445478" y="358776"/>
            <a:ext cx="112960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45478" y="1200120"/>
            <a:ext cx="11296085"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445790" y="466928"/>
            <a:ext cx="9149743" cy="307777"/>
          </a:xfrm>
        </p:spPr>
        <p:txBody>
          <a:bodyPr/>
          <a:lstStyle>
            <a:lvl1pPr>
              <a:defRPr baseline="0"/>
            </a:lvl1pPr>
          </a:lstStyle>
          <a:p>
            <a:r>
              <a:rPr lang="en-US" dirty="0"/>
              <a:t>Click to write title here</a:t>
            </a:r>
            <a:endParaRPr lang="en-GB" dirty="0"/>
          </a:p>
        </p:txBody>
      </p:sp>
      <p:sp>
        <p:nvSpPr>
          <p:cNvPr id="13" name="Text Placeholder 8"/>
          <p:cNvSpPr>
            <a:spLocks noGrp="1"/>
          </p:cNvSpPr>
          <p:nvPr>
            <p:ph type="body" sz="quarter" idx="13" hasCustomPrompt="1"/>
          </p:nvPr>
        </p:nvSpPr>
        <p:spPr>
          <a:xfrm>
            <a:off x="445478" y="797272"/>
            <a:ext cx="9149743" cy="307777"/>
          </a:xfrm>
        </p:spPr>
        <p:txBody>
          <a:bodyPr wrap="square" anchor="b">
            <a:spAutoFit/>
          </a:bodyPr>
          <a:lstStyle>
            <a:lvl1pPr>
              <a:defRPr sz="2000" b="1">
                <a:solidFill>
                  <a:schemeClr val="tx1"/>
                </a:solidFill>
                <a:latin typeface="+mj-lt"/>
              </a:defRPr>
            </a:lvl1pPr>
            <a:lvl2pPr>
              <a:defRPr b="1"/>
            </a:lvl2pPr>
            <a:lvl3pPr>
              <a:defRPr b="1"/>
            </a:lvl3pPr>
            <a:lvl4pPr>
              <a:defRPr b="1"/>
            </a:lvl4pPr>
            <a:lvl5pPr>
              <a:defRPr b="1"/>
            </a:lvl5pPr>
          </a:lstStyle>
          <a:p>
            <a:pPr lvl="0"/>
            <a:r>
              <a:rPr lang="en-US" dirty="0"/>
              <a:t>Max. 2 lines, Arial 20</a:t>
            </a:r>
          </a:p>
        </p:txBody>
      </p:sp>
    </p:spTree>
    <p:extLst>
      <p:ext uri="{BB962C8B-B14F-4D97-AF65-F5344CB8AC3E}">
        <p14:creationId xmlns:p14="http://schemas.microsoft.com/office/powerpoint/2010/main" val="3283666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26626" name="think-cell Slide" r:id="rId4" imgW="6350000" imgH="6350000" progId="">
                  <p:embed/>
                </p:oleObj>
              </mc:Choice>
              <mc:Fallback>
                <p:oleObj name="think-cell Slide" r:id="rId4" imgW="6350000" imgH="6350000" progId="">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90"/>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7"/>
          <p:cNvSpPr txBox="1">
            <a:spLocks/>
          </p:cNvSpPr>
          <p:nvPr userDrawn="1"/>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buFontTx/>
              <a:buNone/>
            </a:pPr>
            <a:r>
              <a:rPr lang="en-GB" sz="1200" b="1" dirty="0">
                <a:solidFill>
                  <a:srgbClr val="000000"/>
                </a:solidFill>
              </a:rPr>
              <a:t>CHANGE SLIDE LAYOUT</a:t>
            </a:r>
          </a:p>
          <a:p>
            <a:pPr>
              <a:spcBef>
                <a:spcPts val="300"/>
              </a:spcBef>
            </a:pPr>
            <a:r>
              <a:rPr lang="en-GB" sz="1000" dirty="0">
                <a:solidFill>
                  <a:srgbClr val="000000"/>
                </a:solidFill>
              </a:rPr>
              <a:t>Go to Home Menu </a:t>
            </a:r>
            <a:br>
              <a:rPr lang="en-GB" sz="1000" dirty="0">
                <a:solidFill>
                  <a:srgbClr val="000000"/>
                </a:solidFill>
              </a:rPr>
            </a:br>
            <a:r>
              <a:rPr lang="en-GB" sz="1000" dirty="0">
                <a:solidFill>
                  <a:srgbClr val="000000"/>
                </a:solidFill>
              </a:rPr>
              <a:t>– click on Layout and select between predefined layouts</a:t>
            </a:r>
          </a:p>
          <a:p>
            <a:pPr>
              <a:spcBef>
                <a:spcPts val="300"/>
              </a:spcBef>
            </a:pPr>
            <a:endParaRPr lang="en-US" sz="1200" b="1" dirty="0">
              <a:solidFill>
                <a:srgbClr val="000000"/>
              </a:solidFill>
            </a:endParaRPr>
          </a:p>
          <a:p>
            <a:pPr>
              <a:spcBef>
                <a:spcPts val="300"/>
              </a:spcBef>
            </a:pPr>
            <a:r>
              <a:rPr lang="en-US" sz="1200" b="1" dirty="0">
                <a:solidFill>
                  <a:srgbClr val="000000"/>
                </a:solidFill>
              </a:rPr>
              <a:t>INSERT ELEMENTS</a:t>
            </a:r>
          </a:p>
          <a:p>
            <a:pPr>
              <a:spcBef>
                <a:spcPts val="300"/>
              </a:spcBef>
            </a:pPr>
            <a:r>
              <a:rPr lang="en-US" sz="1000" dirty="0">
                <a:solidFill>
                  <a:srgbClr val="000000"/>
                </a:solidFill>
              </a:rPr>
              <a:t>Delete the text or graph example and click on icons (in the Placeholder) to insert, tables, charts, smart art, pictures, clipart and movies.</a:t>
            </a:r>
          </a:p>
          <a:p>
            <a:pPr>
              <a:spcBef>
                <a:spcPts val="300"/>
              </a:spcBef>
            </a:pPr>
            <a:endParaRPr lang="en-US" sz="1000" dirty="0">
              <a:solidFill>
                <a:srgbClr val="000000"/>
              </a:solidFill>
            </a:endParaRPr>
          </a:p>
          <a:p>
            <a:pPr>
              <a:spcBef>
                <a:spcPts val="300"/>
              </a:spcBef>
            </a:pPr>
            <a:r>
              <a:rPr lang="en-US" sz="1200" b="1" dirty="0">
                <a:solidFill>
                  <a:srgbClr val="000000"/>
                </a:solidFill>
              </a:rPr>
              <a:t>CHANGE CHART DESIGN</a:t>
            </a:r>
          </a:p>
          <a:p>
            <a:pPr>
              <a:spcBef>
                <a:spcPts val="300"/>
              </a:spcBef>
            </a:pPr>
            <a:r>
              <a:rPr lang="en-US" sz="1000" b="1" dirty="0">
                <a:solidFill>
                  <a:srgbClr val="000000"/>
                </a:solidFill>
              </a:rPr>
              <a:t>Click on the chart </a:t>
            </a:r>
            <a:r>
              <a:rPr lang="en-US" sz="1000" dirty="0">
                <a:solidFill>
                  <a:srgbClr val="000000"/>
                </a:solidFill>
              </a:rPr>
              <a:t>.</a:t>
            </a:r>
            <a:r>
              <a:rPr lang="en-US" sz="1000" b="1" dirty="0">
                <a:solidFill>
                  <a:srgbClr val="000000"/>
                </a:solidFill>
              </a:rPr>
              <a:t/>
            </a:r>
            <a:br>
              <a:rPr lang="en-US" sz="1000" b="1" dirty="0">
                <a:solidFill>
                  <a:srgbClr val="000000"/>
                </a:solidFill>
              </a:rPr>
            </a:br>
            <a:r>
              <a:rPr lang="en-US" sz="1000" dirty="0">
                <a:solidFill>
                  <a:srgbClr val="000000"/>
                </a:solidFill>
              </a:rPr>
              <a:t>to activate Chart Tools.</a:t>
            </a:r>
          </a:p>
          <a:p>
            <a:pPr>
              <a:spcBef>
                <a:spcPts val="300"/>
              </a:spcBef>
            </a:pPr>
            <a:r>
              <a:rPr lang="en-US" sz="1000" dirty="0">
                <a:solidFill>
                  <a:srgbClr val="000000"/>
                </a:solidFill>
              </a:rPr>
              <a:t>Click on </a:t>
            </a:r>
            <a:r>
              <a:rPr lang="en-US" sz="1000" b="1" dirty="0">
                <a:solidFill>
                  <a:srgbClr val="000000"/>
                </a:solidFill>
              </a:rPr>
              <a:t>Design</a:t>
            </a:r>
            <a:r>
              <a:rPr lang="en-US" sz="1000" dirty="0">
                <a:solidFill>
                  <a:srgbClr val="000000"/>
                </a:solidFill>
              </a:rPr>
              <a:t>.</a:t>
            </a:r>
            <a:r>
              <a:rPr lang="en-US" sz="1000" b="1" dirty="0">
                <a:solidFill>
                  <a:srgbClr val="000000"/>
                </a:solidFill>
              </a:rPr>
              <a:t> </a:t>
            </a:r>
          </a:p>
          <a:p>
            <a:pPr>
              <a:spcBef>
                <a:spcPts val="300"/>
              </a:spcBef>
            </a:pPr>
            <a:r>
              <a:rPr lang="en-US" sz="1000" dirty="0">
                <a:solidFill>
                  <a:srgbClr val="000000"/>
                </a:solidFill>
              </a:rPr>
              <a:t>Select </a:t>
            </a:r>
            <a:r>
              <a:rPr lang="en-US" sz="1000" b="1" dirty="0">
                <a:solidFill>
                  <a:srgbClr val="000000"/>
                </a:solidFill>
              </a:rPr>
              <a:t>Style 18</a:t>
            </a:r>
            <a:r>
              <a:rPr lang="en-US" sz="1000" dirty="0">
                <a:solidFill>
                  <a:srgbClr val="000000"/>
                </a:solidFill>
              </a:rPr>
              <a:t>.</a:t>
            </a:r>
            <a:endParaRPr lang="en-US" sz="1000" b="1" dirty="0">
              <a:solidFill>
                <a:srgbClr val="000000"/>
              </a:solidFill>
            </a:endParaRPr>
          </a:p>
          <a:p>
            <a:pPr>
              <a:spcBef>
                <a:spcPts val="300"/>
              </a:spcBef>
            </a:pPr>
            <a:endParaRPr lang="en-US" sz="1000" dirty="0">
              <a:solidFill>
                <a:srgbClr val="000000"/>
              </a:solidFill>
            </a:endParaRPr>
          </a:p>
        </p:txBody>
      </p:sp>
      <p:sp>
        <p:nvSpPr>
          <p:cNvPr id="3" name="Text Placeholder 2"/>
          <p:cNvSpPr>
            <a:spLocks noGrp="1"/>
          </p:cNvSpPr>
          <p:nvPr>
            <p:ph type="body" sz="quarter" idx="15" hasCustomPrompt="1"/>
          </p:nvPr>
        </p:nvSpPr>
        <p:spPr>
          <a:xfrm>
            <a:off x="445476" y="1559492"/>
            <a:ext cx="11296085" cy="574675"/>
          </a:xfrm>
        </p:spPr>
        <p:txBody>
          <a:bodyPr/>
          <a:lstStyle>
            <a:lvl1pPr>
              <a:spcAft>
                <a:spcPts val="0"/>
              </a:spcAft>
              <a:defRPr sz="1800"/>
            </a:lvl1pPr>
            <a:lvl2pPr>
              <a:spcAft>
                <a:spcPts val="0"/>
              </a:spcAft>
              <a:defRPr sz="1800"/>
            </a:lvl2pPr>
            <a:lvl3pPr>
              <a:spcAft>
                <a:spcPts val="0"/>
              </a:spcAft>
              <a:defRPr sz="1800"/>
            </a:lvl3pPr>
            <a:lvl4pPr>
              <a:spcAft>
                <a:spcPts val="0"/>
              </a:spcAft>
              <a:defRPr sz="1800"/>
            </a:lvl4pPr>
            <a:lvl5pPr>
              <a:spcAft>
                <a:spcPts val="0"/>
              </a:spcAft>
              <a:defRPr sz="1800"/>
            </a:lvl5pPr>
          </a:lstStyle>
          <a:p>
            <a:pPr lvl="0"/>
            <a:r>
              <a:rPr lang="en-US" dirty="0"/>
              <a:t>Click to write title here</a:t>
            </a:r>
          </a:p>
        </p:txBody>
      </p:sp>
      <p:sp>
        <p:nvSpPr>
          <p:cNvPr id="7" name="Content Placeholder 6"/>
          <p:cNvSpPr>
            <a:spLocks noGrp="1"/>
          </p:cNvSpPr>
          <p:nvPr>
            <p:ph sz="quarter" idx="16" hasCustomPrompt="1"/>
          </p:nvPr>
        </p:nvSpPr>
        <p:spPr>
          <a:xfrm>
            <a:off x="445478" y="2349500"/>
            <a:ext cx="11296085" cy="4148138"/>
          </a:xfrm>
        </p:spPr>
        <p:txBody>
          <a:bodyPr/>
          <a:lstStyle>
            <a:lvl1pPr>
              <a:defRPr/>
            </a:lvl1pPr>
          </a:lstStyle>
          <a:p>
            <a:pPr lvl="0"/>
            <a:r>
              <a:rPr lang="en-US" dirty="0"/>
              <a:t>Click to write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1" name="Straight Connector 20"/>
          <p:cNvCxnSpPr/>
          <p:nvPr userDrawn="1"/>
        </p:nvCxnSpPr>
        <p:spPr>
          <a:xfrm>
            <a:off x="445478" y="358776"/>
            <a:ext cx="112960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445478" y="1200120"/>
            <a:ext cx="11296085"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516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27650" name="think-cell Slide" r:id="rId4" imgW="6350000" imgH="6350000" progId="">
                  <p:embed/>
                </p:oleObj>
              </mc:Choice>
              <mc:Fallback>
                <p:oleObj name="think-cell Slide" r:id="rId4" imgW="6350000" imgH="6350000" progId="">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90"/>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2"/>
          <p:cNvSpPr>
            <a:spLocks noGrp="1"/>
          </p:cNvSpPr>
          <p:nvPr>
            <p:ph idx="1" hasCustomPrompt="1"/>
          </p:nvPr>
        </p:nvSpPr>
        <p:spPr>
          <a:xfrm>
            <a:off x="445478" y="2349500"/>
            <a:ext cx="11296085" cy="4148138"/>
          </a:xfrm>
        </p:spPr>
        <p:txBody>
          <a:bodyPr/>
          <a:lstStyle>
            <a:lvl1pPr>
              <a:defRPr sz="2400"/>
            </a:lvl1pPr>
            <a:lvl2pPr marL="180000" indent="-180000">
              <a:buClr>
                <a:schemeClr val="tx1"/>
              </a:buClr>
              <a:defRPr sz="2400"/>
            </a:lvl2pPr>
            <a:lvl3pPr marL="360000" indent="-180000">
              <a:buClr>
                <a:schemeClr val="tx1"/>
              </a:buClr>
              <a:defRPr sz="2400"/>
            </a:lvl3pPr>
            <a:lvl4pPr marL="540000" indent="-180000">
              <a:buClr>
                <a:schemeClr val="tx1"/>
              </a:buClr>
              <a:defRPr sz="2400"/>
            </a:lvl4pPr>
            <a:lvl5pPr marL="720000" indent="-180000">
              <a:buClr>
                <a:schemeClr val="tx1"/>
              </a:buClr>
              <a:defRPr sz="2400"/>
            </a:lvl5pPr>
          </a:lstStyle>
          <a:p>
            <a:pPr lvl="0"/>
            <a:r>
              <a:rPr lang="en-US" dirty="0"/>
              <a:t>Click to write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7"/>
          <p:cNvSpPr txBox="1">
            <a:spLocks/>
          </p:cNvSpPr>
          <p:nvPr userDrawn="1"/>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buFontTx/>
              <a:buNone/>
            </a:pPr>
            <a:r>
              <a:rPr lang="en-GB" sz="1200" b="1" dirty="0">
                <a:solidFill>
                  <a:srgbClr val="000000"/>
                </a:solidFill>
              </a:rPr>
              <a:t>CHANGE SLIDE LAYOUT</a:t>
            </a:r>
          </a:p>
          <a:p>
            <a:pPr>
              <a:spcBef>
                <a:spcPts val="300"/>
              </a:spcBef>
            </a:pPr>
            <a:r>
              <a:rPr lang="en-GB" sz="1000" dirty="0">
                <a:solidFill>
                  <a:srgbClr val="000000"/>
                </a:solidFill>
              </a:rPr>
              <a:t>Go to Home Menu </a:t>
            </a:r>
            <a:br>
              <a:rPr lang="en-GB" sz="1000" dirty="0">
                <a:solidFill>
                  <a:srgbClr val="000000"/>
                </a:solidFill>
              </a:rPr>
            </a:br>
            <a:r>
              <a:rPr lang="en-GB" sz="1000" dirty="0">
                <a:solidFill>
                  <a:srgbClr val="000000"/>
                </a:solidFill>
              </a:rPr>
              <a:t>– click on Layout and select between predefined layouts</a:t>
            </a:r>
          </a:p>
          <a:p>
            <a:pPr>
              <a:spcBef>
                <a:spcPts val="300"/>
              </a:spcBef>
            </a:pPr>
            <a:endParaRPr lang="en-US" sz="1200" b="1" dirty="0">
              <a:solidFill>
                <a:srgbClr val="000000"/>
              </a:solidFill>
            </a:endParaRPr>
          </a:p>
          <a:p>
            <a:pPr>
              <a:spcBef>
                <a:spcPts val="300"/>
              </a:spcBef>
            </a:pPr>
            <a:r>
              <a:rPr lang="en-US" sz="1200" b="1" dirty="0">
                <a:solidFill>
                  <a:srgbClr val="000000"/>
                </a:solidFill>
              </a:rPr>
              <a:t>INSERT ELEMENTS</a:t>
            </a:r>
          </a:p>
          <a:p>
            <a:pPr>
              <a:spcBef>
                <a:spcPts val="300"/>
              </a:spcBef>
            </a:pPr>
            <a:r>
              <a:rPr lang="en-US" sz="1000" dirty="0">
                <a:solidFill>
                  <a:srgbClr val="000000"/>
                </a:solidFill>
              </a:rPr>
              <a:t>Delete the text or graph example and click on icons (in the Placeholder) to insert, tables, charts, smart art, pictures, clipart and movies.</a:t>
            </a:r>
          </a:p>
          <a:p>
            <a:pPr>
              <a:spcBef>
                <a:spcPts val="300"/>
              </a:spcBef>
            </a:pPr>
            <a:endParaRPr lang="en-US" sz="1000" dirty="0">
              <a:solidFill>
                <a:srgbClr val="000000"/>
              </a:solidFill>
            </a:endParaRPr>
          </a:p>
          <a:p>
            <a:pPr>
              <a:spcBef>
                <a:spcPts val="300"/>
              </a:spcBef>
            </a:pPr>
            <a:r>
              <a:rPr lang="en-US" sz="1200" b="1" dirty="0">
                <a:solidFill>
                  <a:srgbClr val="000000"/>
                </a:solidFill>
              </a:rPr>
              <a:t>CHANGE CHART DESIGN</a:t>
            </a:r>
          </a:p>
          <a:p>
            <a:pPr>
              <a:spcBef>
                <a:spcPts val="300"/>
              </a:spcBef>
            </a:pPr>
            <a:r>
              <a:rPr lang="en-US" sz="1000" b="1" dirty="0">
                <a:solidFill>
                  <a:srgbClr val="000000"/>
                </a:solidFill>
              </a:rPr>
              <a:t>Click on the chart </a:t>
            </a:r>
            <a:r>
              <a:rPr lang="en-US" sz="1000" dirty="0">
                <a:solidFill>
                  <a:srgbClr val="000000"/>
                </a:solidFill>
              </a:rPr>
              <a:t>.</a:t>
            </a:r>
            <a:r>
              <a:rPr lang="en-US" sz="1000" b="1" dirty="0">
                <a:solidFill>
                  <a:srgbClr val="000000"/>
                </a:solidFill>
              </a:rPr>
              <a:t/>
            </a:r>
            <a:br>
              <a:rPr lang="en-US" sz="1000" b="1" dirty="0">
                <a:solidFill>
                  <a:srgbClr val="000000"/>
                </a:solidFill>
              </a:rPr>
            </a:br>
            <a:r>
              <a:rPr lang="en-US" sz="1000" dirty="0">
                <a:solidFill>
                  <a:srgbClr val="000000"/>
                </a:solidFill>
              </a:rPr>
              <a:t>to activate Chart Tools.</a:t>
            </a:r>
          </a:p>
          <a:p>
            <a:pPr>
              <a:spcBef>
                <a:spcPts val="300"/>
              </a:spcBef>
            </a:pPr>
            <a:r>
              <a:rPr lang="en-US" sz="1000" dirty="0">
                <a:solidFill>
                  <a:srgbClr val="000000"/>
                </a:solidFill>
              </a:rPr>
              <a:t>Click on </a:t>
            </a:r>
            <a:r>
              <a:rPr lang="en-US" sz="1000" b="1" dirty="0">
                <a:solidFill>
                  <a:srgbClr val="000000"/>
                </a:solidFill>
              </a:rPr>
              <a:t>Design</a:t>
            </a:r>
            <a:r>
              <a:rPr lang="en-US" sz="1000" dirty="0">
                <a:solidFill>
                  <a:srgbClr val="000000"/>
                </a:solidFill>
              </a:rPr>
              <a:t>.</a:t>
            </a:r>
            <a:r>
              <a:rPr lang="en-US" sz="1000" b="1" dirty="0">
                <a:solidFill>
                  <a:srgbClr val="000000"/>
                </a:solidFill>
              </a:rPr>
              <a:t> </a:t>
            </a:r>
          </a:p>
          <a:p>
            <a:pPr>
              <a:spcBef>
                <a:spcPts val="300"/>
              </a:spcBef>
            </a:pPr>
            <a:r>
              <a:rPr lang="en-US" sz="1000" dirty="0">
                <a:solidFill>
                  <a:srgbClr val="000000"/>
                </a:solidFill>
              </a:rPr>
              <a:t>Select </a:t>
            </a:r>
            <a:r>
              <a:rPr lang="en-US" sz="1000" b="1" dirty="0">
                <a:solidFill>
                  <a:srgbClr val="000000"/>
                </a:solidFill>
              </a:rPr>
              <a:t>Style 18</a:t>
            </a:r>
            <a:r>
              <a:rPr lang="en-US" sz="1000" dirty="0">
                <a:solidFill>
                  <a:srgbClr val="000000"/>
                </a:solidFill>
              </a:rPr>
              <a:t>.</a:t>
            </a:r>
            <a:endParaRPr lang="en-US" sz="1000" b="1" dirty="0">
              <a:solidFill>
                <a:srgbClr val="000000"/>
              </a:solidFill>
            </a:endParaRPr>
          </a:p>
          <a:p>
            <a:pPr>
              <a:spcBef>
                <a:spcPts val="300"/>
              </a:spcBef>
            </a:pPr>
            <a:endParaRPr lang="en-US" sz="1000" dirty="0">
              <a:solidFill>
                <a:srgbClr val="000000"/>
              </a:solidFill>
            </a:endParaRPr>
          </a:p>
        </p:txBody>
      </p:sp>
      <p:cxnSp>
        <p:nvCxnSpPr>
          <p:cNvPr id="26" name="Straight Connector 25"/>
          <p:cNvCxnSpPr/>
          <p:nvPr userDrawn="1"/>
        </p:nvCxnSpPr>
        <p:spPr>
          <a:xfrm>
            <a:off x="445478" y="358776"/>
            <a:ext cx="112960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445478" y="1200120"/>
            <a:ext cx="11296085"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445790" y="466928"/>
            <a:ext cx="9149743" cy="307777"/>
          </a:xfrm>
        </p:spPr>
        <p:txBody>
          <a:bodyPr/>
          <a:lstStyle>
            <a:lvl1pPr>
              <a:defRPr baseline="0"/>
            </a:lvl1pPr>
          </a:lstStyle>
          <a:p>
            <a:r>
              <a:rPr lang="en-US" dirty="0"/>
              <a:t>Click to write title here</a:t>
            </a:r>
            <a:endParaRPr lang="en-GB" dirty="0"/>
          </a:p>
        </p:txBody>
      </p:sp>
      <p:sp>
        <p:nvSpPr>
          <p:cNvPr id="29" name="Text Placeholder 8"/>
          <p:cNvSpPr>
            <a:spLocks noGrp="1"/>
          </p:cNvSpPr>
          <p:nvPr>
            <p:ph type="body" sz="quarter" idx="13" hasCustomPrompt="1"/>
          </p:nvPr>
        </p:nvSpPr>
        <p:spPr>
          <a:xfrm>
            <a:off x="445478" y="797272"/>
            <a:ext cx="9149743" cy="307777"/>
          </a:xfrm>
        </p:spPr>
        <p:txBody>
          <a:bodyPr wrap="square" anchor="b">
            <a:spAutoFit/>
          </a:bodyPr>
          <a:lstStyle>
            <a:lvl1pPr>
              <a:defRPr sz="2000" b="1">
                <a:solidFill>
                  <a:schemeClr val="tx1"/>
                </a:solidFill>
                <a:latin typeface="+mj-lt"/>
              </a:defRPr>
            </a:lvl1pPr>
            <a:lvl2pPr>
              <a:defRPr b="1"/>
            </a:lvl2pPr>
            <a:lvl3pPr>
              <a:defRPr b="1"/>
            </a:lvl3pPr>
            <a:lvl4pPr>
              <a:defRPr b="1"/>
            </a:lvl4pPr>
            <a:lvl5pPr>
              <a:defRPr b="1"/>
            </a:lvl5pPr>
          </a:lstStyle>
          <a:p>
            <a:pPr lvl="0"/>
            <a:r>
              <a:rPr lang="en-US" dirty="0"/>
              <a:t>Max. 2 lines, Arial 20</a:t>
            </a:r>
          </a:p>
        </p:txBody>
      </p:sp>
    </p:spTree>
    <p:extLst>
      <p:ext uri="{BB962C8B-B14F-4D97-AF65-F5344CB8AC3E}">
        <p14:creationId xmlns:p14="http://schemas.microsoft.com/office/powerpoint/2010/main" val="3461045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28674" name="think-cell Slide" r:id="rId4" imgW="6350000" imgH="6350000" progId="">
                  <p:embed/>
                </p:oleObj>
              </mc:Choice>
              <mc:Fallback>
                <p:oleObj name="think-cell Slide" r:id="rId4" imgW="6350000" imgH="6350000" progId="">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90"/>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7"/>
          <p:cNvSpPr txBox="1">
            <a:spLocks/>
          </p:cNvSpPr>
          <p:nvPr userDrawn="1"/>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buFontTx/>
              <a:buNone/>
            </a:pPr>
            <a:r>
              <a:rPr lang="en-GB" sz="1200" b="1" dirty="0">
                <a:solidFill>
                  <a:srgbClr val="000000"/>
                </a:solidFill>
              </a:rPr>
              <a:t>CHANGE SLIDE LAYOUT</a:t>
            </a:r>
          </a:p>
          <a:p>
            <a:pPr>
              <a:spcBef>
                <a:spcPts val="300"/>
              </a:spcBef>
            </a:pPr>
            <a:r>
              <a:rPr lang="en-GB" sz="1000" dirty="0">
                <a:solidFill>
                  <a:srgbClr val="000000"/>
                </a:solidFill>
              </a:rPr>
              <a:t>Go to Home Menu </a:t>
            </a:r>
            <a:br>
              <a:rPr lang="en-GB" sz="1000" dirty="0">
                <a:solidFill>
                  <a:srgbClr val="000000"/>
                </a:solidFill>
              </a:rPr>
            </a:br>
            <a:r>
              <a:rPr lang="en-GB" sz="1000" dirty="0">
                <a:solidFill>
                  <a:srgbClr val="000000"/>
                </a:solidFill>
              </a:rPr>
              <a:t>– click on Layout and select between predefined layouts</a:t>
            </a:r>
          </a:p>
          <a:p>
            <a:pPr>
              <a:spcBef>
                <a:spcPts val="300"/>
              </a:spcBef>
            </a:pPr>
            <a:endParaRPr lang="en-US" sz="1200" b="1" dirty="0">
              <a:solidFill>
                <a:srgbClr val="000000"/>
              </a:solidFill>
            </a:endParaRPr>
          </a:p>
          <a:p>
            <a:pPr>
              <a:spcBef>
                <a:spcPts val="300"/>
              </a:spcBef>
            </a:pPr>
            <a:r>
              <a:rPr lang="en-US" sz="1200" b="1" dirty="0">
                <a:solidFill>
                  <a:srgbClr val="000000"/>
                </a:solidFill>
              </a:rPr>
              <a:t>INSERT ELEMENTS</a:t>
            </a:r>
          </a:p>
          <a:p>
            <a:pPr>
              <a:spcBef>
                <a:spcPts val="300"/>
              </a:spcBef>
            </a:pPr>
            <a:r>
              <a:rPr lang="en-US" sz="1000" dirty="0">
                <a:solidFill>
                  <a:srgbClr val="000000"/>
                </a:solidFill>
              </a:rPr>
              <a:t>Delete the text or graph example and click on icons (in the Placeholder) to insert, tables, charts, smart art, pictures, clipart and movies.</a:t>
            </a:r>
          </a:p>
          <a:p>
            <a:pPr>
              <a:spcBef>
                <a:spcPts val="300"/>
              </a:spcBef>
            </a:pPr>
            <a:endParaRPr lang="en-US" sz="1000" dirty="0">
              <a:solidFill>
                <a:srgbClr val="000000"/>
              </a:solidFill>
            </a:endParaRPr>
          </a:p>
          <a:p>
            <a:pPr>
              <a:spcBef>
                <a:spcPts val="300"/>
              </a:spcBef>
            </a:pPr>
            <a:r>
              <a:rPr lang="en-US" sz="1200" b="1" dirty="0">
                <a:solidFill>
                  <a:srgbClr val="000000"/>
                </a:solidFill>
              </a:rPr>
              <a:t>CHANGE CHART DESIGN</a:t>
            </a:r>
          </a:p>
          <a:p>
            <a:pPr>
              <a:spcBef>
                <a:spcPts val="300"/>
              </a:spcBef>
            </a:pPr>
            <a:r>
              <a:rPr lang="en-US" sz="1000" b="1" dirty="0">
                <a:solidFill>
                  <a:srgbClr val="000000"/>
                </a:solidFill>
              </a:rPr>
              <a:t>Click on the chart </a:t>
            </a:r>
            <a:r>
              <a:rPr lang="en-US" sz="1000" dirty="0">
                <a:solidFill>
                  <a:srgbClr val="000000"/>
                </a:solidFill>
              </a:rPr>
              <a:t>.</a:t>
            </a:r>
            <a:r>
              <a:rPr lang="en-US" sz="1000" b="1" dirty="0">
                <a:solidFill>
                  <a:srgbClr val="000000"/>
                </a:solidFill>
              </a:rPr>
              <a:t/>
            </a:r>
            <a:br>
              <a:rPr lang="en-US" sz="1000" b="1" dirty="0">
                <a:solidFill>
                  <a:srgbClr val="000000"/>
                </a:solidFill>
              </a:rPr>
            </a:br>
            <a:r>
              <a:rPr lang="en-US" sz="1000" dirty="0">
                <a:solidFill>
                  <a:srgbClr val="000000"/>
                </a:solidFill>
              </a:rPr>
              <a:t>to activate Chart Tools.</a:t>
            </a:r>
          </a:p>
          <a:p>
            <a:pPr>
              <a:spcBef>
                <a:spcPts val="300"/>
              </a:spcBef>
            </a:pPr>
            <a:r>
              <a:rPr lang="en-US" sz="1000" dirty="0">
                <a:solidFill>
                  <a:srgbClr val="000000"/>
                </a:solidFill>
              </a:rPr>
              <a:t>Click on </a:t>
            </a:r>
            <a:r>
              <a:rPr lang="en-US" sz="1000" b="1" dirty="0">
                <a:solidFill>
                  <a:srgbClr val="000000"/>
                </a:solidFill>
              </a:rPr>
              <a:t>Design</a:t>
            </a:r>
            <a:r>
              <a:rPr lang="en-US" sz="1000" dirty="0">
                <a:solidFill>
                  <a:srgbClr val="000000"/>
                </a:solidFill>
              </a:rPr>
              <a:t>.</a:t>
            </a:r>
            <a:r>
              <a:rPr lang="en-US" sz="1000" b="1" dirty="0">
                <a:solidFill>
                  <a:srgbClr val="000000"/>
                </a:solidFill>
              </a:rPr>
              <a:t> </a:t>
            </a:r>
          </a:p>
          <a:p>
            <a:pPr>
              <a:spcBef>
                <a:spcPts val="300"/>
              </a:spcBef>
            </a:pPr>
            <a:r>
              <a:rPr lang="en-US" sz="1000" dirty="0">
                <a:solidFill>
                  <a:srgbClr val="000000"/>
                </a:solidFill>
              </a:rPr>
              <a:t>Select </a:t>
            </a:r>
            <a:r>
              <a:rPr lang="en-US" sz="1000" b="1" dirty="0">
                <a:solidFill>
                  <a:srgbClr val="000000"/>
                </a:solidFill>
              </a:rPr>
              <a:t>Style 18</a:t>
            </a:r>
            <a:r>
              <a:rPr lang="en-US" sz="1000" dirty="0">
                <a:solidFill>
                  <a:srgbClr val="000000"/>
                </a:solidFill>
              </a:rPr>
              <a:t>.</a:t>
            </a:r>
          </a:p>
          <a:p>
            <a:pPr>
              <a:spcBef>
                <a:spcPts val="300"/>
              </a:spcBef>
            </a:pPr>
            <a:endParaRPr lang="en-US" sz="1000" dirty="0">
              <a:solidFill>
                <a:srgbClr val="000000"/>
              </a:solidFill>
            </a:endParaRPr>
          </a:p>
          <a:p>
            <a:pPr>
              <a:spcBef>
                <a:spcPts val="300"/>
              </a:spcBef>
            </a:pPr>
            <a:r>
              <a:rPr lang="en-US" sz="1200" b="1" dirty="0">
                <a:solidFill>
                  <a:srgbClr val="000000"/>
                </a:solidFill>
              </a:rPr>
              <a:t>CHANGE PICTURE</a:t>
            </a:r>
          </a:p>
          <a:p>
            <a:pPr lvl="1">
              <a:spcBef>
                <a:spcPts val="300"/>
              </a:spcBef>
            </a:pPr>
            <a:r>
              <a:rPr lang="en-GB" sz="1000" b="1" dirty="0">
                <a:solidFill>
                  <a:srgbClr val="000000"/>
                </a:solidFill>
              </a:rPr>
              <a:t>Right click on the picture</a:t>
            </a:r>
          </a:p>
          <a:p>
            <a:pPr lvl="1">
              <a:spcBef>
                <a:spcPts val="300"/>
              </a:spcBef>
            </a:pPr>
            <a:r>
              <a:rPr lang="en-GB" sz="1000" b="1" dirty="0">
                <a:solidFill>
                  <a:srgbClr val="000000"/>
                </a:solidFill>
              </a:rPr>
              <a:t>Choose </a:t>
            </a:r>
            <a:r>
              <a:rPr lang="en-GB" sz="1000" dirty="0">
                <a:solidFill>
                  <a:srgbClr val="000000"/>
                </a:solidFill>
              </a:rPr>
              <a:t>Change picture</a:t>
            </a:r>
          </a:p>
          <a:p>
            <a:pPr lvl="1">
              <a:spcBef>
                <a:spcPts val="300"/>
              </a:spcBef>
            </a:pPr>
            <a:r>
              <a:rPr lang="en-GB" sz="1000" b="1" dirty="0">
                <a:solidFill>
                  <a:srgbClr val="000000"/>
                </a:solidFill>
              </a:rPr>
              <a:t>Browse</a:t>
            </a:r>
            <a:r>
              <a:rPr lang="en-GB" sz="1000" dirty="0">
                <a:solidFill>
                  <a:srgbClr val="000000"/>
                </a:solidFill>
              </a:rPr>
              <a:t> to find , </a:t>
            </a:r>
            <a:r>
              <a:rPr lang="en-GB" sz="1000" b="1" dirty="0">
                <a:solidFill>
                  <a:srgbClr val="000000"/>
                </a:solidFill>
              </a:rPr>
              <a:t>select</a:t>
            </a:r>
            <a:r>
              <a:rPr lang="en-GB" sz="1000" dirty="0">
                <a:solidFill>
                  <a:srgbClr val="000000"/>
                </a:solidFill>
              </a:rPr>
              <a:t>  the new picture and click </a:t>
            </a:r>
            <a:r>
              <a:rPr lang="en-GB" sz="1000" b="1" dirty="0">
                <a:solidFill>
                  <a:srgbClr val="000000"/>
                </a:solidFill>
              </a:rPr>
              <a:t>Insert </a:t>
            </a:r>
          </a:p>
          <a:p>
            <a:pPr>
              <a:spcBef>
                <a:spcPts val="300"/>
              </a:spcBef>
            </a:pPr>
            <a:endParaRPr lang="en-US" sz="1000" b="1" dirty="0">
              <a:solidFill>
                <a:srgbClr val="000000"/>
              </a:solidFill>
            </a:endParaRPr>
          </a:p>
          <a:p>
            <a:pPr>
              <a:spcBef>
                <a:spcPts val="300"/>
              </a:spcBef>
            </a:pPr>
            <a:endParaRPr lang="en-US" sz="1000" dirty="0">
              <a:solidFill>
                <a:srgbClr val="000000"/>
              </a:solidFill>
            </a:endParaRPr>
          </a:p>
        </p:txBody>
      </p:sp>
      <p:sp>
        <p:nvSpPr>
          <p:cNvPr id="7" name="Content Placeholder 6"/>
          <p:cNvSpPr>
            <a:spLocks noGrp="1"/>
          </p:cNvSpPr>
          <p:nvPr>
            <p:ph sz="quarter" idx="14" hasCustomPrompt="1"/>
          </p:nvPr>
        </p:nvSpPr>
        <p:spPr>
          <a:xfrm>
            <a:off x="445479" y="2349500"/>
            <a:ext cx="5384799" cy="4148138"/>
          </a:xfrm>
        </p:spPr>
        <p:txBody>
          <a:bodyPr/>
          <a:lstStyle>
            <a:lvl1pPr>
              <a:defRPr sz="1600"/>
            </a:lvl1pPr>
            <a:lvl2pPr>
              <a:defRPr sz="1600"/>
            </a:lvl2pPr>
            <a:lvl3pPr>
              <a:defRPr sz="1600"/>
            </a:lvl3pPr>
            <a:lvl4pPr>
              <a:defRPr sz="1600"/>
            </a:lvl4pPr>
            <a:lvl5pPr>
              <a:defRPr sz="1600"/>
            </a:lvl5pPr>
          </a:lstStyle>
          <a:p>
            <a:pPr lvl="0"/>
            <a:r>
              <a:rPr lang="en-US" dirty="0"/>
              <a:t>Click to write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p:cNvSpPr>
            <a:spLocks noGrp="1"/>
          </p:cNvSpPr>
          <p:nvPr>
            <p:ph sz="quarter" idx="15" hasCustomPrompt="1"/>
          </p:nvPr>
        </p:nvSpPr>
        <p:spPr>
          <a:xfrm>
            <a:off x="6361725" y="2349500"/>
            <a:ext cx="5382847" cy="4148138"/>
          </a:xfrm>
        </p:spPr>
        <p:txBody>
          <a:bodyPr/>
          <a:lstStyle>
            <a:lvl1pPr>
              <a:defRPr sz="1600"/>
            </a:lvl1pPr>
            <a:lvl2pPr>
              <a:defRPr sz="1600"/>
            </a:lvl2pPr>
            <a:lvl3pPr>
              <a:defRPr sz="1600"/>
            </a:lvl3pPr>
            <a:lvl4pPr>
              <a:defRPr sz="1600"/>
            </a:lvl4pPr>
            <a:lvl5pPr>
              <a:defRPr sz="1600"/>
            </a:lvl5pPr>
          </a:lstStyle>
          <a:p>
            <a:pPr lvl="0"/>
            <a:r>
              <a:rPr lang="en-US" dirty="0"/>
              <a:t>Click to write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5" name="Straight Connector 24"/>
          <p:cNvCxnSpPr/>
          <p:nvPr userDrawn="1"/>
        </p:nvCxnSpPr>
        <p:spPr>
          <a:xfrm>
            <a:off x="445478" y="358776"/>
            <a:ext cx="112960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445478" y="1200120"/>
            <a:ext cx="11296085"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7" name="Title 1"/>
          <p:cNvSpPr>
            <a:spLocks noGrp="1"/>
          </p:cNvSpPr>
          <p:nvPr>
            <p:ph type="title" hasCustomPrompt="1"/>
          </p:nvPr>
        </p:nvSpPr>
        <p:spPr>
          <a:xfrm>
            <a:off x="445790" y="466928"/>
            <a:ext cx="9149743" cy="307777"/>
          </a:xfrm>
        </p:spPr>
        <p:txBody>
          <a:bodyPr/>
          <a:lstStyle>
            <a:lvl1pPr>
              <a:defRPr baseline="0"/>
            </a:lvl1pPr>
          </a:lstStyle>
          <a:p>
            <a:r>
              <a:rPr lang="en-US" dirty="0"/>
              <a:t>Click to write title here</a:t>
            </a:r>
            <a:endParaRPr lang="en-GB" dirty="0"/>
          </a:p>
        </p:txBody>
      </p:sp>
      <p:sp>
        <p:nvSpPr>
          <p:cNvPr id="28" name="Text Placeholder 8"/>
          <p:cNvSpPr>
            <a:spLocks noGrp="1"/>
          </p:cNvSpPr>
          <p:nvPr>
            <p:ph type="body" sz="quarter" idx="13" hasCustomPrompt="1"/>
          </p:nvPr>
        </p:nvSpPr>
        <p:spPr>
          <a:xfrm>
            <a:off x="445478" y="797272"/>
            <a:ext cx="9149743" cy="307777"/>
          </a:xfrm>
        </p:spPr>
        <p:txBody>
          <a:bodyPr wrap="square" anchor="b">
            <a:spAutoFit/>
          </a:bodyPr>
          <a:lstStyle>
            <a:lvl1pPr>
              <a:defRPr sz="2000" b="1">
                <a:solidFill>
                  <a:schemeClr val="tx1"/>
                </a:solidFill>
                <a:latin typeface="+mj-lt"/>
              </a:defRPr>
            </a:lvl1pPr>
            <a:lvl2pPr>
              <a:defRPr b="1"/>
            </a:lvl2pPr>
            <a:lvl3pPr>
              <a:defRPr b="1"/>
            </a:lvl3pPr>
            <a:lvl4pPr>
              <a:defRPr b="1"/>
            </a:lvl4pPr>
            <a:lvl5pPr>
              <a:defRPr b="1"/>
            </a:lvl5pPr>
          </a:lstStyle>
          <a:p>
            <a:pPr lvl="0"/>
            <a:r>
              <a:rPr lang="en-US" dirty="0"/>
              <a:t>Max. 2 lines, Arial 20</a:t>
            </a:r>
          </a:p>
        </p:txBody>
      </p:sp>
    </p:spTree>
    <p:extLst>
      <p:ext uri="{BB962C8B-B14F-4D97-AF65-F5344CB8AC3E}">
        <p14:creationId xmlns:p14="http://schemas.microsoft.com/office/powerpoint/2010/main" val="2509136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29698" name="think-cell Slide" r:id="rId4" imgW="6350000" imgH="6350000" progId="">
                  <p:embed/>
                </p:oleObj>
              </mc:Choice>
              <mc:Fallback>
                <p:oleObj name="think-cell Slide" r:id="rId4" imgW="6350000" imgH="6350000" progId="">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90"/>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7"/>
          <p:cNvSpPr txBox="1">
            <a:spLocks/>
          </p:cNvSpPr>
          <p:nvPr userDrawn="1"/>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buFontTx/>
              <a:buNone/>
            </a:pPr>
            <a:r>
              <a:rPr lang="en-GB" sz="1200" b="1" dirty="0">
                <a:solidFill>
                  <a:srgbClr val="000000"/>
                </a:solidFill>
              </a:rPr>
              <a:t>CHANGE SLIDE LAYOUT</a:t>
            </a:r>
          </a:p>
          <a:p>
            <a:pPr>
              <a:spcBef>
                <a:spcPts val="300"/>
              </a:spcBef>
            </a:pPr>
            <a:r>
              <a:rPr lang="en-GB" sz="1000" dirty="0">
                <a:solidFill>
                  <a:srgbClr val="000000"/>
                </a:solidFill>
              </a:rPr>
              <a:t>Go to Home Menu </a:t>
            </a:r>
            <a:br>
              <a:rPr lang="en-GB" sz="1000" dirty="0">
                <a:solidFill>
                  <a:srgbClr val="000000"/>
                </a:solidFill>
              </a:rPr>
            </a:br>
            <a:r>
              <a:rPr lang="en-GB" sz="1000" dirty="0">
                <a:solidFill>
                  <a:srgbClr val="000000"/>
                </a:solidFill>
              </a:rPr>
              <a:t>– click on Layout and select between predefined layouts</a:t>
            </a:r>
          </a:p>
          <a:p>
            <a:pPr>
              <a:spcBef>
                <a:spcPts val="300"/>
              </a:spcBef>
            </a:pPr>
            <a:endParaRPr lang="en-US" sz="1200" b="1" dirty="0">
              <a:solidFill>
                <a:srgbClr val="000000"/>
              </a:solidFill>
            </a:endParaRPr>
          </a:p>
          <a:p>
            <a:pPr>
              <a:spcBef>
                <a:spcPts val="300"/>
              </a:spcBef>
            </a:pPr>
            <a:r>
              <a:rPr lang="en-US" sz="1200" b="1" dirty="0">
                <a:solidFill>
                  <a:srgbClr val="000000"/>
                </a:solidFill>
              </a:rPr>
              <a:t>INSERT ELEMENTS</a:t>
            </a:r>
          </a:p>
          <a:p>
            <a:pPr>
              <a:spcBef>
                <a:spcPts val="300"/>
              </a:spcBef>
            </a:pPr>
            <a:r>
              <a:rPr lang="en-US" sz="1000" dirty="0">
                <a:solidFill>
                  <a:srgbClr val="000000"/>
                </a:solidFill>
              </a:rPr>
              <a:t>Delete the text or graph example and click on icons (in the Placeholder) to insert, tables, charts, smart art, pictures, clipart and movies.</a:t>
            </a:r>
          </a:p>
          <a:p>
            <a:pPr>
              <a:spcBef>
                <a:spcPts val="300"/>
              </a:spcBef>
            </a:pPr>
            <a:endParaRPr lang="en-US" sz="1000" dirty="0">
              <a:solidFill>
                <a:srgbClr val="000000"/>
              </a:solidFill>
            </a:endParaRPr>
          </a:p>
          <a:p>
            <a:pPr>
              <a:spcBef>
                <a:spcPts val="300"/>
              </a:spcBef>
            </a:pPr>
            <a:r>
              <a:rPr lang="en-US" sz="1200" b="1" dirty="0">
                <a:solidFill>
                  <a:srgbClr val="000000"/>
                </a:solidFill>
              </a:rPr>
              <a:t>CHANGE CHART DESIGN</a:t>
            </a:r>
          </a:p>
          <a:p>
            <a:pPr>
              <a:spcBef>
                <a:spcPts val="300"/>
              </a:spcBef>
            </a:pPr>
            <a:r>
              <a:rPr lang="en-US" sz="1000" b="1" dirty="0">
                <a:solidFill>
                  <a:srgbClr val="000000"/>
                </a:solidFill>
              </a:rPr>
              <a:t>Click on the chart </a:t>
            </a:r>
            <a:r>
              <a:rPr lang="en-US" sz="1000" dirty="0">
                <a:solidFill>
                  <a:srgbClr val="000000"/>
                </a:solidFill>
              </a:rPr>
              <a:t>.</a:t>
            </a:r>
            <a:r>
              <a:rPr lang="en-US" sz="1000" b="1" dirty="0">
                <a:solidFill>
                  <a:srgbClr val="000000"/>
                </a:solidFill>
              </a:rPr>
              <a:t/>
            </a:r>
            <a:br>
              <a:rPr lang="en-US" sz="1000" b="1" dirty="0">
                <a:solidFill>
                  <a:srgbClr val="000000"/>
                </a:solidFill>
              </a:rPr>
            </a:br>
            <a:r>
              <a:rPr lang="en-US" sz="1000" dirty="0">
                <a:solidFill>
                  <a:srgbClr val="000000"/>
                </a:solidFill>
              </a:rPr>
              <a:t>to activate Chart Tools.</a:t>
            </a:r>
          </a:p>
          <a:p>
            <a:pPr>
              <a:spcBef>
                <a:spcPts val="300"/>
              </a:spcBef>
            </a:pPr>
            <a:r>
              <a:rPr lang="en-US" sz="1000" dirty="0">
                <a:solidFill>
                  <a:srgbClr val="000000"/>
                </a:solidFill>
              </a:rPr>
              <a:t>Click on </a:t>
            </a:r>
            <a:r>
              <a:rPr lang="en-US" sz="1000" b="1" dirty="0">
                <a:solidFill>
                  <a:srgbClr val="000000"/>
                </a:solidFill>
              </a:rPr>
              <a:t>Design</a:t>
            </a:r>
            <a:r>
              <a:rPr lang="en-US" sz="1000" dirty="0">
                <a:solidFill>
                  <a:srgbClr val="000000"/>
                </a:solidFill>
              </a:rPr>
              <a:t>.</a:t>
            </a:r>
            <a:r>
              <a:rPr lang="en-US" sz="1000" b="1" dirty="0">
                <a:solidFill>
                  <a:srgbClr val="000000"/>
                </a:solidFill>
              </a:rPr>
              <a:t> </a:t>
            </a:r>
          </a:p>
          <a:p>
            <a:pPr>
              <a:spcBef>
                <a:spcPts val="300"/>
              </a:spcBef>
            </a:pPr>
            <a:r>
              <a:rPr lang="en-US" sz="1000" dirty="0">
                <a:solidFill>
                  <a:srgbClr val="000000"/>
                </a:solidFill>
              </a:rPr>
              <a:t>Select </a:t>
            </a:r>
            <a:r>
              <a:rPr lang="en-US" sz="1000" b="1" dirty="0">
                <a:solidFill>
                  <a:srgbClr val="000000"/>
                </a:solidFill>
              </a:rPr>
              <a:t>Style 18</a:t>
            </a:r>
            <a:r>
              <a:rPr lang="en-US" sz="1000" dirty="0">
                <a:solidFill>
                  <a:srgbClr val="000000"/>
                </a:solidFill>
              </a:rPr>
              <a:t>.</a:t>
            </a:r>
            <a:endParaRPr lang="en-US" sz="1000" b="1" dirty="0">
              <a:solidFill>
                <a:srgbClr val="000000"/>
              </a:solidFill>
            </a:endParaRPr>
          </a:p>
          <a:p>
            <a:pPr>
              <a:spcBef>
                <a:spcPts val="300"/>
              </a:spcBef>
            </a:pPr>
            <a:endParaRPr lang="en-US" sz="1000" dirty="0">
              <a:solidFill>
                <a:srgbClr val="000000"/>
              </a:solidFill>
            </a:endParaRPr>
          </a:p>
        </p:txBody>
      </p:sp>
      <p:sp>
        <p:nvSpPr>
          <p:cNvPr id="7" name="Content Placeholder 6"/>
          <p:cNvSpPr>
            <a:spLocks noGrp="1"/>
          </p:cNvSpPr>
          <p:nvPr>
            <p:ph sz="quarter" idx="14" hasCustomPrompt="1"/>
          </p:nvPr>
        </p:nvSpPr>
        <p:spPr>
          <a:xfrm>
            <a:off x="445477" y="2349500"/>
            <a:ext cx="11296087" cy="4148138"/>
          </a:xfrm>
        </p:spPr>
        <p:txBody>
          <a:bodyPr/>
          <a:lstStyle>
            <a:lvl1pPr>
              <a:defRPr sz="2400"/>
            </a:lvl1pPr>
            <a:lvl2pPr>
              <a:defRPr sz="2400"/>
            </a:lvl2pPr>
            <a:lvl3pPr>
              <a:defRPr sz="2400"/>
            </a:lvl3pPr>
            <a:lvl4pPr>
              <a:defRPr sz="2400"/>
            </a:lvl4pPr>
            <a:lvl5pPr>
              <a:defRPr sz="2400"/>
            </a:lvl5pPr>
          </a:lstStyle>
          <a:p>
            <a:pPr lvl="0"/>
            <a:r>
              <a:rPr lang="en-US" dirty="0"/>
              <a:t>Click to write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8" name="Straight Connector 27"/>
          <p:cNvCxnSpPr/>
          <p:nvPr userDrawn="1"/>
        </p:nvCxnSpPr>
        <p:spPr>
          <a:xfrm>
            <a:off x="445478" y="358776"/>
            <a:ext cx="112960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445478" y="1200120"/>
            <a:ext cx="11296085"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0" name="Title 1"/>
          <p:cNvSpPr>
            <a:spLocks noGrp="1"/>
          </p:cNvSpPr>
          <p:nvPr>
            <p:ph type="title" hasCustomPrompt="1"/>
          </p:nvPr>
        </p:nvSpPr>
        <p:spPr>
          <a:xfrm>
            <a:off x="445478" y="466928"/>
            <a:ext cx="9149743" cy="307777"/>
          </a:xfrm>
        </p:spPr>
        <p:txBody>
          <a:bodyPr/>
          <a:lstStyle>
            <a:lvl1pPr>
              <a:defRPr baseline="0"/>
            </a:lvl1pPr>
          </a:lstStyle>
          <a:p>
            <a:r>
              <a:rPr lang="en-US" dirty="0"/>
              <a:t>Click to write title here</a:t>
            </a:r>
            <a:endParaRPr lang="en-GB" dirty="0"/>
          </a:p>
        </p:txBody>
      </p:sp>
      <p:sp>
        <p:nvSpPr>
          <p:cNvPr id="31" name="Text Placeholder 8"/>
          <p:cNvSpPr>
            <a:spLocks noGrp="1"/>
          </p:cNvSpPr>
          <p:nvPr>
            <p:ph type="body" sz="quarter" idx="13" hasCustomPrompt="1"/>
          </p:nvPr>
        </p:nvSpPr>
        <p:spPr>
          <a:xfrm>
            <a:off x="445478" y="797272"/>
            <a:ext cx="9149743" cy="307777"/>
          </a:xfrm>
        </p:spPr>
        <p:txBody>
          <a:bodyPr wrap="square" anchor="b">
            <a:spAutoFit/>
          </a:bodyPr>
          <a:lstStyle>
            <a:lvl1pPr>
              <a:defRPr sz="2000" b="1">
                <a:solidFill>
                  <a:schemeClr val="tx1"/>
                </a:solidFill>
                <a:latin typeface="+mj-lt"/>
              </a:defRPr>
            </a:lvl1pPr>
            <a:lvl2pPr>
              <a:defRPr b="1"/>
            </a:lvl2pPr>
            <a:lvl3pPr>
              <a:defRPr b="1"/>
            </a:lvl3pPr>
            <a:lvl4pPr>
              <a:defRPr b="1"/>
            </a:lvl4pPr>
            <a:lvl5pPr>
              <a:defRPr b="1"/>
            </a:lvl5pPr>
          </a:lstStyle>
          <a:p>
            <a:pPr lvl="0"/>
            <a:r>
              <a:rPr lang="en-US" dirty="0"/>
              <a:t>Max. 2 lines, Arial 20</a:t>
            </a:r>
          </a:p>
        </p:txBody>
      </p:sp>
    </p:spTree>
    <p:extLst>
      <p:ext uri="{BB962C8B-B14F-4D97-AF65-F5344CB8AC3E}">
        <p14:creationId xmlns:p14="http://schemas.microsoft.com/office/powerpoint/2010/main" val="3438579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30722" name="think-cell Slide" r:id="rId4" imgW="6350000" imgH="6350000" progId="">
                  <p:embed/>
                </p:oleObj>
              </mc:Choice>
              <mc:Fallback>
                <p:oleObj name="think-cell Slide" r:id="rId4" imgW="6350000" imgH="6350000" progId="">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90"/>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7"/>
          <p:cNvSpPr txBox="1">
            <a:spLocks/>
          </p:cNvSpPr>
          <p:nvPr userDrawn="1"/>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buFontTx/>
              <a:buNone/>
            </a:pPr>
            <a:r>
              <a:rPr lang="en-GB" sz="1200" b="1" dirty="0">
                <a:solidFill>
                  <a:srgbClr val="000000"/>
                </a:solidFill>
              </a:rPr>
              <a:t>CHANGE SLIDE LAYOUT</a:t>
            </a:r>
          </a:p>
          <a:p>
            <a:pPr>
              <a:spcBef>
                <a:spcPts val="300"/>
              </a:spcBef>
            </a:pPr>
            <a:r>
              <a:rPr lang="en-GB" sz="1000" dirty="0">
                <a:solidFill>
                  <a:srgbClr val="000000"/>
                </a:solidFill>
              </a:rPr>
              <a:t>Go to Home Menu </a:t>
            </a:r>
            <a:br>
              <a:rPr lang="en-GB" sz="1000" dirty="0">
                <a:solidFill>
                  <a:srgbClr val="000000"/>
                </a:solidFill>
              </a:rPr>
            </a:br>
            <a:r>
              <a:rPr lang="en-GB" sz="1000" dirty="0">
                <a:solidFill>
                  <a:srgbClr val="000000"/>
                </a:solidFill>
              </a:rPr>
              <a:t>– click on Layout and select between predefined layouts</a:t>
            </a:r>
          </a:p>
          <a:p>
            <a:pPr>
              <a:spcBef>
                <a:spcPts val="300"/>
              </a:spcBef>
            </a:pPr>
            <a:endParaRPr lang="en-US" sz="1200" b="1" dirty="0">
              <a:solidFill>
                <a:srgbClr val="000000"/>
              </a:solidFill>
            </a:endParaRPr>
          </a:p>
          <a:p>
            <a:pPr>
              <a:spcBef>
                <a:spcPts val="300"/>
              </a:spcBef>
            </a:pPr>
            <a:r>
              <a:rPr lang="en-US" sz="1200" b="1" dirty="0">
                <a:solidFill>
                  <a:srgbClr val="000000"/>
                </a:solidFill>
              </a:rPr>
              <a:t>INSERT ELEMENTS</a:t>
            </a:r>
          </a:p>
          <a:p>
            <a:pPr>
              <a:spcBef>
                <a:spcPts val="300"/>
              </a:spcBef>
            </a:pPr>
            <a:r>
              <a:rPr lang="en-US" sz="1000" dirty="0">
                <a:solidFill>
                  <a:srgbClr val="000000"/>
                </a:solidFill>
              </a:rPr>
              <a:t>Delete the text or graph example and click on icons (in the Placeholder) to insert, tables, charts, smart art, pictures, clipart and movies.</a:t>
            </a:r>
          </a:p>
          <a:p>
            <a:pPr>
              <a:spcBef>
                <a:spcPts val="300"/>
              </a:spcBef>
            </a:pPr>
            <a:endParaRPr lang="en-US" sz="1000" dirty="0">
              <a:solidFill>
                <a:srgbClr val="000000"/>
              </a:solidFill>
            </a:endParaRPr>
          </a:p>
          <a:p>
            <a:pPr>
              <a:spcBef>
                <a:spcPts val="300"/>
              </a:spcBef>
            </a:pPr>
            <a:r>
              <a:rPr lang="en-US" sz="1200" b="1" dirty="0">
                <a:solidFill>
                  <a:srgbClr val="000000"/>
                </a:solidFill>
              </a:rPr>
              <a:t>CHANGE CHART DESIGN</a:t>
            </a:r>
          </a:p>
          <a:p>
            <a:pPr>
              <a:spcBef>
                <a:spcPts val="300"/>
              </a:spcBef>
            </a:pPr>
            <a:r>
              <a:rPr lang="en-US" sz="1000" b="1" dirty="0">
                <a:solidFill>
                  <a:srgbClr val="000000"/>
                </a:solidFill>
              </a:rPr>
              <a:t>Click on the chart </a:t>
            </a:r>
            <a:r>
              <a:rPr lang="en-US" sz="1000" dirty="0">
                <a:solidFill>
                  <a:srgbClr val="000000"/>
                </a:solidFill>
              </a:rPr>
              <a:t>.</a:t>
            </a:r>
            <a:r>
              <a:rPr lang="en-US" sz="1000" b="1" dirty="0">
                <a:solidFill>
                  <a:srgbClr val="000000"/>
                </a:solidFill>
              </a:rPr>
              <a:t/>
            </a:r>
            <a:br>
              <a:rPr lang="en-US" sz="1000" b="1" dirty="0">
                <a:solidFill>
                  <a:srgbClr val="000000"/>
                </a:solidFill>
              </a:rPr>
            </a:br>
            <a:r>
              <a:rPr lang="en-US" sz="1000" dirty="0">
                <a:solidFill>
                  <a:srgbClr val="000000"/>
                </a:solidFill>
              </a:rPr>
              <a:t>to activate Chart Tools.</a:t>
            </a:r>
          </a:p>
          <a:p>
            <a:pPr>
              <a:spcBef>
                <a:spcPts val="300"/>
              </a:spcBef>
            </a:pPr>
            <a:r>
              <a:rPr lang="en-US" sz="1000" dirty="0">
                <a:solidFill>
                  <a:srgbClr val="000000"/>
                </a:solidFill>
              </a:rPr>
              <a:t>Click on </a:t>
            </a:r>
            <a:r>
              <a:rPr lang="en-US" sz="1000" b="1" dirty="0">
                <a:solidFill>
                  <a:srgbClr val="000000"/>
                </a:solidFill>
              </a:rPr>
              <a:t>Design</a:t>
            </a:r>
            <a:r>
              <a:rPr lang="en-US" sz="1000" dirty="0">
                <a:solidFill>
                  <a:srgbClr val="000000"/>
                </a:solidFill>
              </a:rPr>
              <a:t>.</a:t>
            </a:r>
            <a:r>
              <a:rPr lang="en-US" sz="1000" b="1" dirty="0">
                <a:solidFill>
                  <a:srgbClr val="000000"/>
                </a:solidFill>
              </a:rPr>
              <a:t> </a:t>
            </a:r>
          </a:p>
          <a:p>
            <a:pPr>
              <a:spcBef>
                <a:spcPts val="300"/>
              </a:spcBef>
            </a:pPr>
            <a:r>
              <a:rPr lang="en-US" sz="1000" dirty="0">
                <a:solidFill>
                  <a:srgbClr val="000000"/>
                </a:solidFill>
              </a:rPr>
              <a:t>Select </a:t>
            </a:r>
            <a:r>
              <a:rPr lang="en-US" sz="1000" b="1" dirty="0">
                <a:solidFill>
                  <a:srgbClr val="000000"/>
                </a:solidFill>
              </a:rPr>
              <a:t>Style 18</a:t>
            </a:r>
            <a:r>
              <a:rPr lang="en-US" sz="1000" dirty="0">
                <a:solidFill>
                  <a:srgbClr val="000000"/>
                </a:solidFill>
              </a:rPr>
              <a:t>.</a:t>
            </a:r>
          </a:p>
          <a:p>
            <a:pPr>
              <a:spcBef>
                <a:spcPts val="300"/>
              </a:spcBef>
            </a:pPr>
            <a:endParaRPr lang="en-US" sz="1000" dirty="0">
              <a:solidFill>
                <a:srgbClr val="000000"/>
              </a:solidFill>
            </a:endParaRPr>
          </a:p>
          <a:p>
            <a:pPr>
              <a:spcBef>
                <a:spcPts val="300"/>
              </a:spcBef>
            </a:pPr>
            <a:r>
              <a:rPr lang="en-US" sz="1200" b="1" dirty="0">
                <a:solidFill>
                  <a:srgbClr val="000000"/>
                </a:solidFill>
              </a:rPr>
              <a:t>CHANGE PICTURE</a:t>
            </a:r>
          </a:p>
          <a:p>
            <a:pPr lvl="1">
              <a:spcBef>
                <a:spcPts val="300"/>
              </a:spcBef>
            </a:pPr>
            <a:r>
              <a:rPr lang="en-GB" sz="1000" b="1" dirty="0">
                <a:solidFill>
                  <a:srgbClr val="000000"/>
                </a:solidFill>
              </a:rPr>
              <a:t>Right click on the picture</a:t>
            </a:r>
          </a:p>
          <a:p>
            <a:pPr lvl="1">
              <a:spcBef>
                <a:spcPts val="300"/>
              </a:spcBef>
            </a:pPr>
            <a:r>
              <a:rPr lang="en-GB" sz="1000" b="1" dirty="0">
                <a:solidFill>
                  <a:srgbClr val="000000"/>
                </a:solidFill>
              </a:rPr>
              <a:t>Choose </a:t>
            </a:r>
            <a:r>
              <a:rPr lang="en-GB" sz="1000" dirty="0">
                <a:solidFill>
                  <a:srgbClr val="000000"/>
                </a:solidFill>
              </a:rPr>
              <a:t>Change picture</a:t>
            </a:r>
          </a:p>
          <a:p>
            <a:pPr lvl="1">
              <a:spcBef>
                <a:spcPts val="300"/>
              </a:spcBef>
            </a:pPr>
            <a:r>
              <a:rPr lang="en-GB" sz="1000" b="1" dirty="0">
                <a:solidFill>
                  <a:srgbClr val="000000"/>
                </a:solidFill>
              </a:rPr>
              <a:t>Browse</a:t>
            </a:r>
            <a:r>
              <a:rPr lang="en-GB" sz="1000" dirty="0">
                <a:solidFill>
                  <a:srgbClr val="000000"/>
                </a:solidFill>
              </a:rPr>
              <a:t> to find , </a:t>
            </a:r>
            <a:r>
              <a:rPr lang="en-GB" sz="1000" b="1" dirty="0">
                <a:solidFill>
                  <a:srgbClr val="000000"/>
                </a:solidFill>
              </a:rPr>
              <a:t>select</a:t>
            </a:r>
            <a:r>
              <a:rPr lang="en-GB" sz="1000" dirty="0">
                <a:solidFill>
                  <a:srgbClr val="000000"/>
                </a:solidFill>
              </a:rPr>
              <a:t>  the new picture and click </a:t>
            </a:r>
            <a:r>
              <a:rPr lang="en-GB" sz="1000" b="1" dirty="0">
                <a:solidFill>
                  <a:srgbClr val="000000"/>
                </a:solidFill>
              </a:rPr>
              <a:t>Insert </a:t>
            </a:r>
          </a:p>
        </p:txBody>
      </p:sp>
      <p:sp>
        <p:nvSpPr>
          <p:cNvPr id="7" name="Content Placeholder 6"/>
          <p:cNvSpPr>
            <a:spLocks noGrp="1"/>
          </p:cNvSpPr>
          <p:nvPr>
            <p:ph sz="quarter" idx="14" hasCustomPrompt="1"/>
          </p:nvPr>
        </p:nvSpPr>
        <p:spPr>
          <a:xfrm>
            <a:off x="445477" y="1557339"/>
            <a:ext cx="11296087" cy="3095798"/>
          </a:xfrm>
        </p:spPr>
        <p:txBody>
          <a:bodyPr/>
          <a:lstStyle>
            <a:lvl1pPr>
              <a:defRPr sz="2400"/>
            </a:lvl1pPr>
            <a:lvl2pPr>
              <a:defRPr sz="2400"/>
            </a:lvl2pPr>
            <a:lvl3pPr>
              <a:defRPr sz="2400"/>
            </a:lvl3pPr>
            <a:lvl4pPr>
              <a:defRPr sz="2400"/>
            </a:lvl4pPr>
            <a:lvl5pPr>
              <a:defRPr sz="2400"/>
            </a:lvl5pPr>
          </a:lstStyle>
          <a:p>
            <a:pPr lvl="0"/>
            <a:r>
              <a:rPr lang="en-US" dirty="0"/>
              <a:t>Click to write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ext Placeholder 2"/>
          <p:cNvSpPr>
            <a:spLocks noGrp="1"/>
          </p:cNvSpPr>
          <p:nvPr>
            <p:ph type="body" sz="quarter" idx="15" hasCustomPrompt="1"/>
          </p:nvPr>
        </p:nvSpPr>
        <p:spPr>
          <a:xfrm>
            <a:off x="445479" y="4941169"/>
            <a:ext cx="5384800" cy="1556471"/>
          </a:xfrm>
        </p:spPr>
        <p:txBody>
          <a:bodyPr/>
          <a:lstStyle>
            <a:lvl1pPr>
              <a:defRPr/>
            </a:lvl1pPr>
          </a:lstStyle>
          <a:p>
            <a:pPr lvl="0"/>
            <a:r>
              <a:rPr lang="en-US" dirty="0"/>
              <a:t>Click to write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2"/>
          <p:cNvSpPr>
            <a:spLocks noGrp="1"/>
          </p:cNvSpPr>
          <p:nvPr>
            <p:ph type="body" sz="quarter" idx="16" hasCustomPrompt="1"/>
          </p:nvPr>
        </p:nvSpPr>
        <p:spPr>
          <a:xfrm>
            <a:off x="6361725" y="4941169"/>
            <a:ext cx="5379839" cy="1556471"/>
          </a:xfrm>
        </p:spPr>
        <p:txBody>
          <a:bodyPr/>
          <a:lstStyle>
            <a:lvl1pPr>
              <a:defRPr/>
            </a:lvl1pPr>
          </a:lstStyle>
          <a:p>
            <a:pPr lvl="0"/>
            <a:r>
              <a:rPr lang="en-US" dirty="0"/>
              <a:t>Click to write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6" name="Straight Connector 25"/>
          <p:cNvCxnSpPr/>
          <p:nvPr userDrawn="1"/>
        </p:nvCxnSpPr>
        <p:spPr>
          <a:xfrm>
            <a:off x="445478" y="358776"/>
            <a:ext cx="112960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445478" y="1200120"/>
            <a:ext cx="11296085"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445478" y="466928"/>
            <a:ext cx="9149743" cy="307777"/>
          </a:xfrm>
        </p:spPr>
        <p:txBody>
          <a:bodyPr/>
          <a:lstStyle>
            <a:lvl1pPr>
              <a:defRPr baseline="0"/>
            </a:lvl1pPr>
          </a:lstStyle>
          <a:p>
            <a:r>
              <a:rPr lang="en-US" dirty="0"/>
              <a:t>Click to write title here</a:t>
            </a:r>
            <a:endParaRPr lang="en-GB" dirty="0"/>
          </a:p>
        </p:txBody>
      </p:sp>
      <p:sp>
        <p:nvSpPr>
          <p:cNvPr id="29" name="Text Placeholder 8"/>
          <p:cNvSpPr>
            <a:spLocks noGrp="1"/>
          </p:cNvSpPr>
          <p:nvPr>
            <p:ph type="body" sz="quarter" idx="13" hasCustomPrompt="1"/>
          </p:nvPr>
        </p:nvSpPr>
        <p:spPr>
          <a:xfrm>
            <a:off x="445478" y="797272"/>
            <a:ext cx="9149743" cy="307777"/>
          </a:xfrm>
        </p:spPr>
        <p:txBody>
          <a:bodyPr wrap="square" anchor="b">
            <a:spAutoFit/>
          </a:bodyPr>
          <a:lstStyle>
            <a:lvl1pPr>
              <a:defRPr sz="2000" b="1">
                <a:solidFill>
                  <a:schemeClr val="tx1"/>
                </a:solidFill>
                <a:latin typeface="+mj-lt"/>
              </a:defRPr>
            </a:lvl1pPr>
            <a:lvl2pPr>
              <a:defRPr b="1"/>
            </a:lvl2pPr>
            <a:lvl3pPr>
              <a:defRPr b="1"/>
            </a:lvl3pPr>
            <a:lvl4pPr>
              <a:defRPr b="1"/>
            </a:lvl4pPr>
            <a:lvl5pPr>
              <a:defRPr b="1"/>
            </a:lvl5pPr>
          </a:lstStyle>
          <a:p>
            <a:pPr lvl="0"/>
            <a:r>
              <a:rPr lang="en-US" dirty="0"/>
              <a:t>Max. 2 lines, Arial 20</a:t>
            </a:r>
          </a:p>
        </p:txBody>
      </p:sp>
    </p:spTree>
    <p:extLst>
      <p:ext uri="{BB962C8B-B14F-4D97-AF65-F5344CB8AC3E}">
        <p14:creationId xmlns:p14="http://schemas.microsoft.com/office/powerpoint/2010/main" val="2736603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31746" name="think-cell Slide" r:id="rId4" imgW="6350000" imgH="6350000" progId="">
                  <p:embed/>
                </p:oleObj>
              </mc:Choice>
              <mc:Fallback>
                <p:oleObj name="think-cell Slide" r:id="rId4" imgW="6350000" imgH="6350000" progId="">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90"/>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7"/>
          <p:cNvSpPr txBox="1">
            <a:spLocks/>
          </p:cNvSpPr>
          <p:nvPr userDrawn="1"/>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buFontTx/>
              <a:buNone/>
            </a:pPr>
            <a:r>
              <a:rPr lang="en-GB" sz="1200" b="1" dirty="0">
                <a:solidFill>
                  <a:srgbClr val="000000"/>
                </a:solidFill>
              </a:rPr>
              <a:t>CHANGE SLIDE LAYOUT</a:t>
            </a:r>
          </a:p>
          <a:p>
            <a:pPr>
              <a:spcBef>
                <a:spcPts val="300"/>
              </a:spcBef>
            </a:pPr>
            <a:r>
              <a:rPr lang="en-GB" sz="1000" dirty="0">
                <a:solidFill>
                  <a:srgbClr val="000000"/>
                </a:solidFill>
              </a:rPr>
              <a:t>Go to Home Menu </a:t>
            </a:r>
            <a:br>
              <a:rPr lang="en-GB" sz="1000" dirty="0">
                <a:solidFill>
                  <a:srgbClr val="000000"/>
                </a:solidFill>
              </a:rPr>
            </a:br>
            <a:r>
              <a:rPr lang="en-GB" sz="1000" dirty="0">
                <a:solidFill>
                  <a:srgbClr val="000000"/>
                </a:solidFill>
              </a:rPr>
              <a:t>– click on Layout and select between predefined layouts</a:t>
            </a:r>
          </a:p>
          <a:p>
            <a:pPr>
              <a:spcBef>
                <a:spcPts val="300"/>
              </a:spcBef>
            </a:pPr>
            <a:endParaRPr lang="en-US" sz="1200" b="1" dirty="0">
              <a:solidFill>
                <a:srgbClr val="000000"/>
              </a:solidFill>
            </a:endParaRPr>
          </a:p>
          <a:p>
            <a:pPr>
              <a:spcBef>
                <a:spcPts val="300"/>
              </a:spcBef>
            </a:pPr>
            <a:r>
              <a:rPr lang="en-US" sz="1200" b="1" dirty="0">
                <a:solidFill>
                  <a:srgbClr val="000000"/>
                </a:solidFill>
              </a:rPr>
              <a:t>INSERT ELEMENTS</a:t>
            </a:r>
          </a:p>
          <a:p>
            <a:pPr>
              <a:spcBef>
                <a:spcPts val="300"/>
              </a:spcBef>
            </a:pPr>
            <a:r>
              <a:rPr lang="en-US" sz="1000" dirty="0">
                <a:solidFill>
                  <a:srgbClr val="000000"/>
                </a:solidFill>
              </a:rPr>
              <a:t>Delete the text or graph example and click on icons (in the Placeholder) to insert, tables, charts, smart art, pictures, clipart and movies.</a:t>
            </a:r>
          </a:p>
          <a:p>
            <a:pPr>
              <a:spcBef>
                <a:spcPts val="300"/>
              </a:spcBef>
            </a:pPr>
            <a:endParaRPr lang="en-US" sz="1000" dirty="0">
              <a:solidFill>
                <a:srgbClr val="000000"/>
              </a:solidFill>
            </a:endParaRPr>
          </a:p>
          <a:p>
            <a:pPr>
              <a:spcBef>
                <a:spcPts val="300"/>
              </a:spcBef>
            </a:pPr>
            <a:r>
              <a:rPr lang="en-US" sz="1200" b="1" dirty="0">
                <a:solidFill>
                  <a:srgbClr val="000000"/>
                </a:solidFill>
              </a:rPr>
              <a:t>CHANGE CHART DESIGN</a:t>
            </a:r>
          </a:p>
          <a:p>
            <a:pPr>
              <a:spcBef>
                <a:spcPts val="300"/>
              </a:spcBef>
            </a:pPr>
            <a:r>
              <a:rPr lang="en-US" sz="1000" b="1" dirty="0">
                <a:solidFill>
                  <a:srgbClr val="000000"/>
                </a:solidFill>
              </a:rPr>
              <a:t>Click on the chart </a:t>
            </a:r>
            <a:r>
              <a:rPr lang="en-US" sz="1000" dirty="0">
                <a:solidFill>
                  <a:srgbClr val="000000"/>
                </a:solidFill>
              </a:rPr>
              <a:t>.</a:t>
            </a:r>
            <a:r>
              <a:rPr lang="en-US" sz="1000" b="1" dirty="0">
                <a:solidFill>
                  <a:srgbClr val="000000"/>
                </a:solidFill>
              </a:rPr>
              <a:t/>
            </a:r>
            <a:br>
              <a:rPr lang="en-US" sz="1000" b="1" dirty="0">
                <a:solidFill>
                  <a:srgbClr val="000000"/>
                </a:solidFill>
              </a:rPr>
            </a:br>
            <a:r>
              <a:rPr lang="en-US" sz="1000" dirty="0">
                <a:solidFill>
                  <a:srgbClr val="000000"/>
                </a:solidFill>
              </a:rPr>
              <a:t>to activate Chart Tools.</a:t>
            </a:r>
          </a:p>
          <a:p>
            <a:pPr>
              <a:spcBef>
                <a:spcPts val="300"/>
              </a:spcBef>
            </a:pPr>
            <a:r>
              <a:rPr lang="en-US" sz="1000" dirty="0">
                <a:solidFill>
                  <a:srgbClr val="000000"/>
                </a:solidFill>
              </a:rPr>
              <a:t>Click on </a:t>
            </a:r>
            <a:r>
              <a:rPr lang="en-US" sz="1000" b="1" dirty="0">
                <a:solidFill>
                  <a:srgbClr val="000000"/>
                </a:solidFill>
              </a:rPr>
              <a:t>Design</a:t>
            </a:r>
            <a:r>
              <a:rPr lang="en-US" sz="1000" dirty="0">
                <a:solidFill>
                  <a:srgbClr val="000000"/>
                </a:solidFill>
              </a:rPr>
              <a:t>.</a:t>
            </a:r>
            <a:r>
              <a:rPr lang="en-US" sz="1000" b="1" dirty="0">
                <a:solidFill>
                  <a:srgbClr val="000000"/>
                </a:solidFill>
              </a:rPr>
              <a:t> </a:t>
            </a:r>
          </a:p>
          <a:p>
            <a:pPr>
              <a:spcBef>
                <a:spcPts val="300"/>
              </a:spcBef>
            </a:pPr>
            <a:r>
              <a:rPr lang="en-US" sz="1000" dirty="0">
                <a:solidFill>
                  <a:srgbClr val="000000"/>
                </a:solidFill>
              </a:rPr>
              <a:t>Select </a:t>
            </a:r>
            <a:r>
              <a:rPr lang="en-US" sz="1000" b="1" dirty="0">
                <a:solidFill>
                  <a:srgbClr val="000000"/>
                </a:solidFill>
              </a:rPr>
              <a:t>Style 18</a:t>
            </a:r>
            <a:r>
              <a:rPr lang="en-US" sz="1000" dirty="0">
                <a:solidFill>
                  <a:srgbClr val="000000"/>
                </a:solidFill>
              </a:rPr>
              <a:t>.</a:t>
            </a:r>
          </a:p>
          <a:p>
            <a:pPr>
              <a:spcBef>
                <a:spcPts val="300"/>
              </a:spcBef>
            </a:pPr>
            <a:endParaRPr lang="en-US" sz="1000" dirty="0">
              <a:solidFill>
                <a:srgbClr val="000000"/>
              </a:solidFill>
            </a:endParaRPr>
          </a:p>
          <a:p>
            <a:pPr>
              <a:spcBef>
                <a:spcPts val="300"/>
              </a:spcBef>
            </a:pPr>
            <a:r>
              <a:rPr lang="en-US" sz="1200" b="1" dirty="0">
                <a:solidFill>
                  <a:srgbClr val="000000"/>
                </a:solidFill>
              </a:rPr>
              <a:t>CHANGE PICTURE</a:t>
            </a:r>
          </a:p>
          <a:p>
            <a:pPr lvl="1">
              <a:spcBef>
                <a:spcPts val="300"/>
              </a:spcBef>
            </a:pPr>
            <a:r>
              <a:rPr lang="en-GB" sz="1000" b="1" dirty="0">
                <a:solidFill>
                  <a:srgbClr val="000000"/>
                </a:solidFill>
              </a:rPr>
              <a:t>Right click on the picture</a:t>
            </a:r>
          </a:p>
          <a:p>
            <a:pPr lvl="1">
              <a:spcBef>
                <a:spcPts val="300"/>
              </a:spcBef>
            </a:pPr>
            <a:r>
              <a:rPr lang="en-GB" sz="1000" b="1" dirty="0">
                <a:solidFill>
                  <a:srgbClr val="000000"/>
                </a:solidFill>
              </a:rPr>
              <a:t>Choose </a:t>
            </a:r>
            <a:r>
              <a:rPr lang="en-GB" sz="1000" dirty="0">
                <a:solidFill>
                  <a:srgbClr val="000000"/>
                </a:solidFill>
              </a:rPr>
              <a:t>Change picture</a:t>
            </a:r>
          </a:p>
          <a:p>
            <a:pPr lvl="1">
              <a:spcBef>
                <a:spcPts val="300"/>
              </a:spcBef>
            </a:pPr>
            <a:r>
              <a:rPr lang="en-GB" sz="1000" b="1" dirty="0">
                <a:solidFill>
                  <a:srgbClr val="000000"/>
                </a:solidFill>
              </a:rPr>
              <a:t>Browse</a:t>
            </a:r>
            <a:r>
              <a:rPr lang="en-GB" sz="1000" dirty="0">
                <a:solidFill>
                  <a:srgbClr val="000000"/>
                </a:solidFill>
              </a:rPr>
              <a:t> to find , </a:t>
            </a:r>
            <a:r>
              <a:rPr lang="en-GB" sz="1000" b="1" dirty="0">
                <a:solidFill>
                  <a:srgbClr val="000000"/>
                </a:solidFill>
              </a:rPr>
              <a:t>select</a:t>
            </a:r>
            <a:r>
              <a:rPr lang="en-GB" sz="1000" dirty="0">
                <a:solidFill>
                  <a:srgbClr val="000000"/>
                </a:solidFill>
              </a:rPr>
              <a:t>  the new picture and click </a:t>
            </a:r>
            <a:r>
              <a:rPr lang="en-GB" sz="1000" b="1" dirty="0">
                <a:solidFill>
                  <a:srgbClr val="000000"/>
                </a:solidFill>
              </a:rPr>
              <a:t>Insert </a:t>
            </a:r>
          </a:p>
          <a:p>
            <a:pPr>
              <a:spcBef>
                <a:spcPts val="300"/>
              </a:spcBef>
            </a:pPr>
            <a:endParaRPr lang="en-US" sz="1000" b="1" dirty="0">
              <a:solidFill>
                <a:srgbClr val="000000"/>
              </a:solidFill>
            </a:endParaRPr>
          </a:p>
          <a:p>
            <a:pPr>
              <a:spcBef>
                <a:spcPts val="300"/>
              </a:spcBef>
            </a:pPr>
            <a:endParaRPr lang="en-US" sz="1000" dirty="0">
              <a:solidFill>
                <a:srgbClr val="000000"/>
              </a:solidFill>
            </a:endParaRPr>
          </a:p>
        </p:txBody>
      </p:sp>
      <p:sp>
        <p:nvSpPr>
          <p:cNvPr id="14" name="Text Placeholder 24"/>
          <p:cNvSpPr>
            <a:spLocks noGrp="1"/>
          </p:cNvSpPr>
          <p:nvPr>
            <p:ph type="body" sz="quarter" idx="12" hasCustomPrompt="1"/>
          </p:nvPr>
        </p:nvSpPr>
        <p:spPr>
          <a:xfrm>
            <a:off x="445478" y="3902805"/>
            <a:ext cx="6130844" cy="1866170"/>
          </a:xfrm>
          <a:solidFill>
            <a:schemeClr val="accent2">
              <a:alpha val="60000"/>
            </a:schemeClr>
          </a:solidFill>
        </p:spPr>
        <p:txBody>
          <a:bodyPr lIns="108000" tIns="108000" rIns="108000" bIns="108000" anchor="ctr">
            <a:noAutofit/>
          </a:bodyPr>
          <a:lstStyle>
            <a:lvl1pPr>
              <a:defRPr sz="1800" baseline="0">
                <a:solidFill>
                  <a:schemeClr val="bg1"/>
                </a:solidFill>
                <a:latin typeface="+mj-lt"/>
              </a:defRPr>
            </a:lvl1pPr>
            <a:lvl2pPr>
              <a:defRPr sz="1800">
                <a:solidFill>
                  <a:schemeClr val="tx1"/>
                </a:solidFill>
              </a:defRPr>
            </a:lvl2pPr>
            <a:lvl3pPr>
              <a:defRPr sz="1800">
                <a:solidFill>
                  <a:schemeClr val="tx1"/>
                </a:solidFill>
              </a:defRPr>
            </a:lvl3pPr>
            <a:lvl4pPr>
              <a:defRPr sz="1800">
                <a:solidFill>
                  <a:schemeClr val="tx1"/>
                </a:solidFill>
              </a:defRPr>
            </a:lvl4pPr>
          </a:lstStyle>
          <a:p>
            <a:pPr lvl="0"/>
            <a:r>
              <a:rPr lang="en-GB" noProof="0" dirty="0"/>
              <a:t>Click to write here</a:t>
            </a:r>
          </a:p>
        </p:txBody>
      </p:sp>
      <p:cxnSp>
        <p:nvCxnSpPr>
          <p:cNvPr id="25" name="Straight Connector 24"/>
          <p:cNvCxnSpPr/>
          <p:nvPr userDrawn="1"/>
        </p:nvCxnSpPr>
        <p:spPr>
          <a:xfrm>
            <a:off x="445478" y="358776"/>
            <a:ext cx="112960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445478" y="1200120"/>
            <a:ext cx="11296085"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7" name="Title 1"/>
          <p:cNvSpPr>
            <a:spLocks noGrp="1"/>
          </p:cNvSpPr>
          <p:nvPr>
            <p:ph type="title" hasCustomPrompt="1"/>
          </p:nvPr>
        </p:nvSpPr>
        <p:spPr>
          <a:xfrm>
            <a:off x="445790" y="466928"/>
            <a:ext cx="9149743" cy="307777"/>
          </a:xfrm>
        </p:spPr>
        <p:txBody>
          <a:bodyPr/>
          <a:lstStyle>
            <a:lvl1pPr>
              <a:defRPr baseline="0"/>
            </a:lvl1pPr>
          </a:lstStyle>
          <a:p>
            <a:r>
              <a:rPr lang="en-US" dirty="0"/>
              <a:t>Click to write title here</a:t>
            </a:r>
            <a:endParaRPr lang="en-GB" dirty="0"/>
          </a:p>
        </p:txBody>
      </p:sp>
      <p:sp>
        <p:nvSpPr>
          <p:cNvPr id="28" name="Text Placeholder 8"/>
          <p:cNvSpPr>
            <a:spLocks noGrp="1"/>
          </p:cNvSpPr>
          <p:nvPr>
            <p:ph type="body" sz="quarter" idx="13" hasCustomPrompt="1"/>
          </p:nvPr>
        </p:nvSpPr>
        <p:spPr>
          <a:xfrm>
            <a:off x="445478" y="797272"/>
            <a:ext cx="9149743" cy="307777"/>
          </a:xfrm>
        </p:spPr>
        <p:txBody>
          <a:bodyPr wrap="square" anchor="b">
            <a:spAutoFit/>
          </a:bodyPr>
          <a:lstStyle>
            <a:lvl1pPr>
              <a:defRPr sz="2000" b="1">
                <a:solidFill>
                  <a:schemeClr val="tx1"/>
                </a:solidFill>
                <a:latin typeface="+mj-lt"/>
              </a:defRPr>
            </a:lvl1pPr>
            <a:lvl2pPr>
              <a:defRPr b="1"/>
            </a:lvl2pPr>
            <a:lvl3pPr>
              <a:defRPr b="1"/>
            </a:lvl3pPr>
            <a:lvl4pPr>
              <a:defRPr b="1"/>
            </a:lvl4pPr>
            <a:lvl5pPr>
              <a:defRPr b="1"/>
            </a:lvl5pPr>
          </a:lstStyle>
          <a:p>
            <a:pPr lvl="0"/>
            <a:r>
              <a:rPr lang="en-US" dirty="0"/>
              <a:t>Max. 2 lines, Arial 20</a:t>
            </a:r>
          </a:p>
        </p:txBody>
      </p:sp>
    </p:spTree>
    <p:extLst>
      <p:ext uri="{BB962C8B-B14F-4D97-AF65-F5344CB8AC3E}">
        <p14:creationId xmlns:p14="http://schemas.microsoft.com/office/powerpoint/2010/main" val="3593166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7" name="Rectangle 6"/>
          <p:cNvSpPr/>
          <p:nvPr/>
        </p:nvSpPr>
        <p:spPr bwMode="gray">
          <a:xfrm>
            <a:off x="0" y="0"/>
            <a:ext cx="12192000" cy="6164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dirty="0"/>
          </a:p>
        </p:txBody>
      </p:sp>
      <p:sp>
        <p:nvSpPr>
          <p:cNvPr id="2" name="Title 1"/>
          <p:cNvSpPr>
            <a:spLocks noGrp="1"/>
          </p:cNvSpPr>
          <p:nvPr>
            <p:ph type="ctrTitle"/>
          </p:nvPr>
        </p:nvSpPr>
        <p:spPr>
          <a:xfrm>
            <a:off x="694800" y="403200"/>
            <a:ext cx="10800000" cy="2660400"/>
          </a:xfrm>
          <a:prstGeom prst="rect">
            <a:avLst/>
          </a:prstGeom>
        </p:spPr>
        <p:txBody>
          <a:bodyPr anchor="b"/>
          <a:lstStyle>
            <a:lvl1pPr algn="l">
              <a:lnSpc>
                <a:spcPct val="900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94800" y="3135600"/>
            <a:ext cx="10800000" cy="72360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8B3560-ACD7-4C9C-B1DD-E0A268E3B2B7}" type="datetime3">
              <a:rPr lang="en-US" smtClean="0"/>
              <a:t>4 May 2020</a:t>
            </a:fld>
            <a:endParaRPr lang="en-US" dirty="0"/>
          </a:p>
        </p:txBody>
      </p:sp>
      <p:sp>
        <p:nvSpPr>
          <p:cNvPr id="5" name="Footer Placeholder 4"/>
          <p:cNvSpPr>
            <a:spLocks noGrp="1"/>
          </p:cNvSpPr>
          <p:nvPr>
            <p:ph type="ftr" sz="quarter" idx="11"/>
          </p:nvPr>
        </p:nvSpPr>
        <p:spPr/>
        <p:txBody>
          <a:bodyPr/>
          <a:lstStyle/>
          <a:p>
            <a:r>
              <a:rPr lang="en-US" noProof="0" dirty="0"/>
              <a:t>ML-0877 Rev A MCV0010089 REVA </a:t>
            </a:r>
          </a:p>
        </p:txBody>
      </p:sp>
      <p:sp>
        <p:nvSpPr>
          <p:cNvPr id="9" name="Slide Number Placeholder 8"/>
          <p:cNvSpPr>
            <a:spLocks noGrp="1"/>
          </p:cNvSpPr>
          <p:nvPr>
            <p:ph type="sldNum" sz="quarter" idx="12"/>
          </p:nvPr>
        </p:nvSpPr>
        <p:spPr/>
        <p:txBody>
          <a:bodyPr/>
          <a:lstStyle/>
          <a:p>
            <a:r>
              <a:rPr lang="en-US" dirty="0"/>
              <a:t>Page </a:t>
            </a:r>
            <a:fld id="{11A20EE6-9D0E-4D2E-AC18-D673A8617645}" type="slidenum">
              <a:rPr lang="en-US" smtClean="0"/>
              <a:pPr/>
              <a:t>‹#›</a:t>
            </a:fld>
            <a:endParaRPr lang="en-US" dirty="0"/>
          </a:p>
        </p:txBody>
      </p:sp>
    </p:spTree>
    <p:extLst>
      <p:ext uri="{BB962C8B-B14F-4D97-AF65-F5344CB8AC3E}">
        <p14:creationId xmlns:p14="http://schemas.microsoft.com/office/powerpoint/2010/main" val="314245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32770" name="think-cell Slide" r:id="rId4" imgW="6350000" imgH="6350000" progId="">
                  <p:embed/>
                </p:oleObj>
              </mc:Choice>
              <mc:Fallback>
                <p:oleObj name="think-cell Slide" r:id="rId4" imgW="6350000" imgH="6350000" progId="">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90"/>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7"/>
          <p:cNvSpPr txBox="1">
            <a:spLocks/>
          </p:cNvSpPr>
          <p:nvPr userDrawn="1"/>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GB" sz="1200" b="1" dirty="0">
                <a:solidFill>
                  <a:srgbClr val="000000"/>
                </a:solidFill>
              </a:rPr>
              <a:t>CHANGE SLIDE LAYOUT</a:t>
            </a:r>
          </a:p>
          <a:p>
            <a:pPr>
              <a:spcBef>
                <a:spcPts val="300"/>
              </a:spcBef>
            </a:pPr>
            <a:r>
              <a:rPr lang="en-GB" sz="1000" dirty="0">
                <a:solidFill>
                  <a:srgbClr val="000000"/>
                </a:solidFill>
              </a:rPr>
              <a:t>Go to Home Menu </a:t>
            </a:r>
            <a:br>
              <a:rPr lang="en-GB" sz="1000" dirty="0">
                <a:solidFill>
                  <a:srgbClr val="000000"/>
                </a:solidFill>
              </a:rPr>
            </a:br>
            <a:r>
              <a:rPr lang="en-GB" sz="1000" dirty="0">
                <a:solidFill>
                  <a:srgbClr val="000000"/>
                </a:solidFill>
              </a:rPr>
              <a:t>– click on Layout and select between predefined layouts</a:t>
            </a:r>
          </a:p>
        </p:txBody>
      </p:sp>
    </p:spTree>
    <p:extLst>
      <p:ext uri="{BB962C8B-B14F-4D97-AF65-F5344CB8AC3E}">
        <p14:creationId xmlns:p14="http://schemas.microsoft.com/office/powerpoint/2010/main" val="3376330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33794" name="think-cell Slide" r:id="rId4" imgW="6350000" imgH="6350000" progId="">
                  <p:embed/>
                </p:oleObj>
              </mc:Choice>
              <mc:Fallback>
                <p:oleObj name="think-cell Slide" r:id="rId4" imgW="6350000" imgH="6350000" progId="">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90"/>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000000"/>
              </a:solidFill>
            </a:endParaRPr>
          </a:p>
        </p:txBody>
      </p:sp>
      <p:sp>
        <p:nvSpPr>
          <p:cNvPr id="5" name="Content Placeholder 2"/>
          <p:cNvSpPr>
            <a:spLocks noGrp="1"/>
          </p:cNvSpPr>
          <p:nvPr>
            <p:ph idx="1" hasCustomPrompt="1"/>
          </p:nvPr>
        </p:nvSpPr>
        <p:spPr>
          <a:xfrm>
            <a:off x="445478" y="2349500"/>
            <a:ext cx="11299093" cy="4148138"/>
          </a:xfrm>
        </p:spPr>
        <p:txBody>
          <a:bodyPr/>
          <a:lstStyle>
            <a:lvl1pPr>
              <a:defRPr sz="2400"/>
            </a:lvl1pPr>
            <a:lvl2pPr marL="180000" indent="-180000">
              <a:defRPr sz="2400"/>
            </a:lvl2pPr>
            <a:lvl3pPr marL="360000" indent="-180000">
              <a:defRPr sz="2400"/>
            </a:lvl3pPr>
            <a:lvl4pPr marL="540000" indent="-180000">
              <a:defRPr sz="2400"/>
            </a:lvl4pPr>
            <a:lvl5pPr marL="720000" indent="-180000">
              <a:defRPr sz="2400"/>
            </a:lvl5pPr>
          </a:lstStyle>
          <a:p>
            <a:pPr lvl="0"/>
            <a:r>
              <a:rPr lang="en-US" dirty="0"/>
              <a:t>Click to write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7"/>
          <p:cNvSpPr txBox="1">
            <a:spLocks/>
          </p:cNvSpPr>
          <p:nvPr userDrawn="1"/>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GB" sz="1200" b="1" dirty="0">
                <a:solidFill>
                  <a:srgbClr val="000000"/>
                </a:solidFill>
              </a:rPr>
              <a:t>CHANGE SLIDE LAYOUT</a:t>
            </a:r>
          </a:p>
          <a:p>
            <a:pPr>
              <a:spcBef>
                <a:spcPts val="300"/>
              </a:spcBef>
            </a:pPr>
            <a:r>
              <a:rPr lang="en-GB" sz="1000" dirty="0">
                <a:solidFill>
                  <a:srgbClr val="000000"/>
                </a:solidFill>
              </a:rPr>
              <a:t>Go to </a:t>
            </a:r>
            <a:r>
              <a:rPr lang="en-GB" sz="1000" b="1" dirty="0">
                <a:solidFill>
                  <a:srgbClr val="000000"/>
                </a:solidFill>
              </a:rPr>
              <a:t>Home</a:t>
            </a:r>
            <a:r>
              <a:rPr lang="en-GB" sz="1000" dirty="0">
                <a:solidFill>
                  <a:srgbClr val="000000"/>
                </a:solidFill>
              </a:rPr>
              <a:t> Menu </a:t>
            </a:r>
            <a:br>
              <a:rPr lang="en-GB" sz="1000" dirty="0">
                <a:solidFill>
                  <a:srgbClr val="000000"/>
                </a:solidFill>
              </a:rPr>
            </a:br>
            <a:r>
              <a:rPr lang="en-GB" sz="1000" dirty="0">
                <a:solidFill>
                  <a:srgbClr val="000000"/>
                </a:solidFill>
              </a:rPr>
              <a:t>– click on </a:t>
            </a:r>
            <a:r>
              <a:rPr lang="en-GB" sz="1000" b="1" dirty="0">
                <a:solidFill>
                  <a:srgbClr val="000000"/>
                </a:solidFill>
              </a:rPr>
              <a:t>Layout</a:t>
            </a:r>
            <a:r>
              <a:rPr lang="en-GB" sz="1000" dirty="0">
                <a:solidFill>
                  <a:srgbClr val="000000"/>
                </a:solidFill>
              </a:rPr>
              <a:t> and select between predefined layouts</a:t>
            </a:r>
          </a:p>
          <a:p>
            <a:pPr>
              <a:spcBef>
                <a:spcPts val="300"/>
              </a:spcBef>
            </a:pPr>
            <a:endParaRPr lang="en-GB" sz="1000" dirty="0">
              <a:solidFill>
                <a:srgbClr val="000000"/>
              </a:solidFill>
            </a:endParaRPr>
          </a:p>
          <a:p>
            <a:pPr>
              <a:spcBef>
                <a:spcPts val="300"/>
              </a:spcBef>
              <a:buFontTx/>
              <a:buNone/>
              <a:defRPr/>
            </a:pPr>
            <a:r>
              <a:rPr lang="en-GB" sz="1200" b="1" dirty="0">
                <a:solidFill>
                  <a:srgbClr val="000000"/>
                </a:solidFill>
              </a:rPr>
              <a:t>CHANGE BULLETED TEXT LEVELS </a:t>
            </a:r>
          </a:p>
          <a:p>
            <a:pPr>
              <a:spcBef>
                <a:spcPts val="300"/>
              </a:spcBef>
              <a:buFontTx/>
              <a:buNone/>
              <a:defRPr/>
            </a:pPr>
            <a:r>
              <a:rPr lang="en-GB" sz="1000" dirty="0">
                <a:solidFill>
                  <a:srgbClr val="000000"/>
                </a:solidFill>
              </a:rPr>
              <a:t>Go to </a:t>
            </a:r>
            <a:r>
              <a:rPr lang="en-GB" sz="1000" b="1" dirty="0">
                <a:solidFill>
                  <a:srgbClr val="000000"/>
                </a:solidFill>
              </a:rPr>
              <a:t>Home</a:t>
            </a:r>
            <a:r>
              <a:rPr lang="en-GB" sz="1000" dirty="0">
                <a:solidFill>
                  <a:srgbClr val="000000"/>
                </a:solidFill>
              </a:rPr>
              <a:t> Menu – click on </a:t>
            </a:r>
            <a:r>
              <a:rPr lang="en-GB" sz="1000" b="1" dirty="0">
                <a:solidFill>
                  <a:srgbClr val="000000"/>
                </a:solidFill>
              </a:rPr>
              <a:t>Decrease/Increase</a:t>
            </a:r>
            <a:r>
              <a:rPr lang="en-GB" sz="1000" dirty="0">
                <a:solidFill>
                  <a:srgbClr val="000000"/>
                </a:solidFill>
              </a:rPr>
              <a:t> List Level</a:t>
            </a:r>
          </a:p>
          <a:p>
            <a:pPr>
              <a:spcBef>
                <a:spcPts val="300"/>
              </a:spcBef>
              <a:buFontTx/>
              <a:buNone/>
              <a:defRPr/>
            </a:pPr>
            <a:endParaRPr lang="en-GB" sz="1000" dirty="0">
              <a:solidFill>
                <a:srgbClr val="000000"/>
              </a:solidFill>
            </a:endParaRPr>
          </a:p>
          <a:p>
            <a:pPr>
              <a:spcBef>
                <a:spcPts val="300"/>
              </a:spcBef>
              <a:buFontTx/>
              <a:buNone/>
              <a:defRPr/>
            </a:pPr>
            <a:endParaRPr lang="en-GB" sz="1000" dirty="0">
              <a:solidFill>
                <a:srgbClr val="000000"/>
              </a:solidFill>
            </a:endParaRPr>
          </a:p>
          <a:p>
            <a:pPr>
              <a:spcBef>
                <a:spcPts val="300"/>
              </a:spcBef>
              <a:buFontTx/>
              <a:buNone/>
              <a:defRPr/>
            </a:pPr>
            <a:endParaRPr lang="en-GB" sz="1000" dirty="0">
              <a:solidFill>
                <a:srgbClr val="000000"/>
              </a:solidFill>
            </a:endParaRPr>
          </a:p>
          <a:p>
            <a:pPr>
              <a:spcBef>
                <a:spcPts val="300"/>
              </a:spcBef>
              <a:buFontTx/>
              <a:buNone/>
              <a:defRPr/>
            </a:pPr>
            <a:r>
              <a:rPr lang="en-GB" sz="1200" b="1" dirty="0">
                <a:solidFill>
                  <a:srgbClr val="000000"/>
                </a:solidFill>
              </a:rPr>
              <a:t>INSERT ELEMENTS</a:t>
            </a:r>
          </a:p>
          <a:p>
            <a:pPr>
              <a:spcBef>
                <a:spcPts val="300"/>
              </a:spcBef>
              <a:buFontTx/>
              <a:buNone/>
              <a:defRPr/>
            </a:pPr>
            <a:r>
              <a:rPr lang="en-GB" sz="1000" dirty="0">
                <a:solidFill>
                  <a:srgbClr val="000000"/>
                </a:solidFill>
              </a:rPr>
              <a:t>Delete examples (text or picture) and click on icons (in the Placeholder) to insert, tables, charts, smart art, pictures, clipart and movies.</a:t>
            </a:r>
          </a:p>
        </p:txBody>
      </p:sp>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12368" y="1720267"/>
            <a:ext cx="790957" cy="315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userDrawn="1"/>
        </p:nvSpPr>
        <p:spPr>
          <a:xfrm>
            <a:off x="1343472" y="6582117"/>
            <a:ext cx="2208245" cy="184666"/>
          </a:xfrm>
          <a:prstGeom prst="rect">
            <a:avLst/>
          </a:prstGeom>
          <a:noFill/>
          <a:ln>
            <a:noFill/>
          </a:ln>
        </p:spPr>
        <p:txBody>
          <a:bodyPr vert="horz" wrap="square" lIns="0" tIns="0" rIns="0" bIns="0" rtlCol="0">
            <a:spAutoFit/>
          </a:bodyPr>
          <a:lstStyle/>
          <a:p>
            <a:pPr algn="ctr"/>
            <a:r>
              <a:rPr lang="en-US" sz="1200" dirty="0">
                <a:solidFill>
                  <a:srgbClr val="000000"/>
                </a:solidFill>
              </a:rPr>
              <a:t>For Internal Use Only</a:t>
            </a:r>
          </a:p>
        </p:txBody>
      </p:sp>
      <p:sp>
        <p:nvSpPr>
          <p:cNvPr id="12" name="Rectangle 11"/>
          <p:cNvSpPr/>
          <p:nvPr userDrawn="1"/>
        </p:nvSpPr>
        <p:spPr>
          <a:xfrm>
            <a:off x="6873461" y="6506880"/>
            <a:ext cx="4866441" cy="359073"/>
          </a:xfrm>
          <a:prstGeom prst="rect">
            <a:avLst/>
          </a:prstGeom>
        </p:spPr>
        <p:txBody>
          <a:bodyPr wrap="square" lIns="0" tIns="0" rIns="0" bIns="0">
            <a:spAutoFit/>
          </a:bodyPr>
          <a:lstStyle/>
          <a:p>
            <a:pPr algn="r">
              <a:lnSpc>
                <a:spcPts val="1400"/>
              </a:lnSpc>
              <a:spcAft>
                <a:spcPts val="0"/>
              </a:spcAft>
            </a:pPr>
            <a:r>
              <a:rPr lang="en-US" sz="1200" dirty="0">
                <a:solidFill>
                  <a:schemeClr val="tx2"/>
                </a:solidFill>
              </a:rPr>
              <a:t>QLT - Sales – IAB Catheters ML-0580-02 Rev A</a:t>
            </a:r>
          </a:p>
          <a:p>
            <a:pPr algn="r">
              <a:lnSpc>
                <a:spcPts val="1400"/>
              </a:lnSpc>
              <a:spcAft>
                <a:spcPts val="0"/>
              </a:spcAft>
            </a:pPr>
            <a:r>
              <a:rPr lang="en-US" sz="1200" dirty="0">
                <a:solidFill>
                  <a:schemeClr val="tx2"/>
                </a:solidFill>
              </a:rPr>
              <a:t>MCV00039867 REVA</a:t>
            </a:r>
          </a:p>
        </p:txBody>
      </p:sp>
    </p:spTree>
    <p:extLst>
      <p:ext uri="{BB962C8B-B14F-4D97-AF65-F5344CB8AC3E}">
        <p14:creationId xmlns:p14="http://schemas.microsoft.com/office/powerpoint/2010/main" val="1674900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eaker 1">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spid="_x0000_s3481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 y="1592"/>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1"/>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000000"/>
              </a:solidFill>
            </a:endParaRPr>
          </a:p>
        </p:txBody>
      </p:sp>
      <p:cxnSp>
        <p:nvCxnSpPr>
          <p:cNvPr id="16" name="Straight Connector 15"/>
          <p:cNvCxnSpPr/>
          <p:nvPr userDrawn="1"/>
        </p:nvCxnSpPr>
        <p:spPr>
          <a:xfrm>
            <a:off x="445483" y="3933070"/>
            <a:ext cx="11295176"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45483" y="5589300"/>
            <a:ext cx="11295176"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9" name="Text Placeholder 24"/>
          <p:cNvSpPr>
            <a:spLocks noGrp="1"/>
          </p:cNvSpPr>
          <p:nvPr>
            <p:ph type="body" sz="quarter" idx="12" hasCustomPrompt="1"/>
          </p:nvPr>
        </p:nvSpPr>
        <p:spPr>
          <a:xfrm>
            <a:off x="445478" y="4812251"/>
            <a:ext cx="11296085" cy="738664"/>
          </a:xfrm>
        </p:spPr>
        <p:txBody>
          <a:bodyPr>
            <a:noAutofit/>
          </a:bodyPr>
          <a:lstStyle>
            <a:lvl1pPr>
              <a:defRPr sz="4800" b="1" baseline="0">
                <a:solidFill>
                  <a:schemeClr val="tx1"/>
                </a:solidFill>
                <a:latin typeface="+mj-lt"/>
              </a:defRPr>
            </a:lvl1pPr>
          </a:lstStyle>
          <a:p>
            <a:pPr lvl="0"/>
            <a:r>
              <a:rPr lang="en-GB" noProof="0" dirty="0"/>
              <a:t>Sample text</a:t>
            </a:r>
          </a:p>
        </p:txBody>
      </p:sp>
      <p:sp>
        <p:nvSpPr>
          <p:cNvPr id="21" name="Text Placeholder 24"/>
          <p:cNvSpPr>
            <a:spLocks noGrp="1"/>
          </p:cNvSpPr>
          <p:nvPr>
            <p:ph type="body" sz="quarter" idx="10" hasCustomPrompt="1"/>
          </p:nvPr>
        </p:nvSpPr>
        <p:spPr>
          <a:xfrm>
            <a:off x="445478" y="4077882"/>
            <a:ext cx="11296085" cy="738664"/>
          </a:xfrm>
        </p:spPr>
        <p:txBody>
          <a:bodyPr>
            <a:noAutofit/>
          </a:bodyPr>
          <a:lstStyle>
            <a:lvl1pPr>
              <a:defRPr sz="4800" baseline="0">
                <a:solidFill>
                  <a:schemeClr val="tx2"/>
                </a:solidFill>
                <a:latin typeface="+mj-lt"/>
              </a:defRPr>
            </a:lvl1pPr>
          </a:lstStyle>
          <a:p>
            <a:pPr lvl="0"/>
            <a:r>
              <a:rPr lang="en-GB" noProof="0" dirty="0"/>
              <a:t>Sample text</a:t>
            </a:r>
          </a:p>
        </p:txBody>
      </p:sp>
      <p:sp>
        <p:nvSpPr>
          <p:cNvPr id="23" name="Content Placeholder 7"/>
          <p:cNvSpPr txBox="1">
            <a:spLocks/>
          </p:cNvSpPr>
          <p:nvPr userDrawn="1"/>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GB" sz="1200" b="1" dirty="0">
                <a:solidFill>
                  <a:srgbClr val="000000"/>
                </a:solidFill>
              </a:rPr>
              <a:t>BREAKER PAGE / DIVIDER </a:t>
            </a:r>
            <a:endParaRPr lang="en-GB" sz="1000" b="1" dirty="0">
              <a:solidFill>
                <a:srgbClr val="000000"/>
              </a:solidFill>
            </a:endParaRPr>
          </a:p>
          <a:p>
            <a:pPr>
              <a:spcBef>
                <a:spcPts val="300"/>
              </a:spcBef>
            </a:pPr>
            <a:r>
              <a:rPr lang="en-GB" sz="1000" dirty="0">
                <a:solidFill>
                  <a:srgbClr val="000000"/>
                </a:solidFill>
              </a:rPr>
              <a:t>The breaker page can be used </a:t>
            </a:r>
            <a:br>
              <a:rPr lang="en-GB" sz="1000" dirty="0">
                <a:solidFill>
                  <a:srgbClr val="000000"/>
                </a:solidFill>
              </a:rPr>
            </a:br>
            <a:r>
              <a:rPr lang="en-GB" sz="1000" dirty="0">
                <a:solidFill>
                  <a:srgbClr val="000000"/>
                </a:solidFill>
              </a:rPr>
              <a:t>to split up your presentation in sections, and more. </a:t>
            </a:r>
          </a:p>
          <a:p>
            <a:pPr>
              <a:spcBef>
                <a:spcPts val="300"/>
              </a:spcBef>
            </a:pPr>
            <a:endParaRPr lang="en-GB" sz="1050" dirty="0">
              <a:solidFill>
                <a:srgbClr val="000000"/>
              </a:solidFill>
            </a:endParaRPr>
          </a:p>
          <a:p>
            <a:pPr>
              <a:spcBef>
                <a:spcPts val="300"/>
              </a:spcBef>
            </a:pPr>
            <a:r>
              <a:rPr lang="en-GB" sz="1200" b="1" dirty="0">
                <a:solidFill>
                  <a:srgbClr val="000000"/>
                </a:solidFill>
              </a:rPr>
              <a:t>CHANGE PICTURE</a:t>
            </a:r>
          </a:p>
          <a:p>
            <a:pPr lvl="1">
              <a:spcBef>
                <a:spcPts val="300"/>
              </a:spcBef>
            </a:pPr>
            <a:r>
              <a:rPr lang="en-GB" sz="1000" b="1" dirty="0">
                <a:solidFill>
                  <a:srgbClr val="000000"/>
                </a:solidFill>
              </a:rPr>
              <a:t>Right click </a:t>
            </a:r>
            <a:r>
              <a:rPr lang="en-GB" sz="1000" dirty="0">
                <a:solidFill>
                  <a:srgbClr val="000000"/>
                </a:solidFill>
              </a:rPr>
              <a:t>on the picture</a:t>
            </a:r>
          </a:p>
          <a:p>
            <a:pPr lvl="1">
              <a:spcBef>
                <a:spcPts val="300"/>
              </a:spcBef>
            </a:pPr>
            <a:r>
              <a:rPr lang="en-GB" sz="1000" dirty="0">
                <a:solidFill>
                  <a:srgbClr val="000000"/>
                </a:solidFill>
              </a:rPr>
              <a:t>Choose </a:t>
            </a:r>
            <a:r>
              <a:rPr lang="en-GB" sz="1000" b="1" dirty="0">
                <a:solidFill>
                  <a:srgbClr val="000000"/>
                </a:solidFill>
              </a:rPr>
              <a:t>Change pictu</a:t>
            </a:r>
            <a:r>
              <a:rPr lang="en-GB" sz="1000" dirty="0">
                <a:solidFill>
                  <a:srgbClr val="000000"/>
                </a:solidFill>
              </a:rPr>
              <a:t>re</a:t>
            </a:r>
          </a:p>
          <a:p>
            <a:pPr lvl="1">
              <a:spcBef>
                <a:spcPts val="300"/>
              </a:spcBef>
            </a:pPr>
            <a:r>
              <a:rPr lang="en-GB" sz="1000" b="1" dirty="0">
                <a:solidFill>
                  <a:srgbClr val="000000"/>
                </a:solidFill>
              </a:rPr>
              <a:t>Browse</a:t>
            </a:r>
            <a:r>
              <a:rPr lang="en-GB" sz="1000" dirty="0">
                <a:solidFill>
                  <a:srgbClr val="000000"/>
                </a:solidFill>
              </a:rPr>
              <a:t> to find and insert </a:t>
            </a:r>
            <a:br>
              <a:rPr lang="en-GB" sz="1000" dirty="0">
                <a:solidFill>
                  <a:srgbClr val="000000"/>
                </a:solidFill>
              </a:rPr>
            </a:br>
            <a:r>
              <a:rPr lang="en-GB" sz="1000" dirty="0">
                <a:solidFill>
                  <a:srgbClr val="000000"/>
                </a:solidFill>
              </a:rPr>
              <a:t>a new picture</a:t>
            </a:r>
          </a:p>
          <a:p>
            <a:pPr>
              <a:spcBef>
                <a:spcPts val="300"/>
              </a:spcBef>
            </a:pPr>
            <a:endParaRPr lang="en-GB" sz="1200" b="1" dirty="0">
              <a:solidFill>
                <a:srgbClr val="000000"/>
              </a:solidFill>
            </a:endParaRPr>
          </a:p>
          <a:p>
            <a:pPr>
              <a:spcBef>
                <a:spcPts val="300"/>
              </a:spcBef>
            </a:pPr>
            <a:r>
              <a:rPr lang="en-GB" sz="1200" b="1" dirty="0">
                <a:solidFill>
                  <a:srgbClr val="000000"/>
                </a:solidFill>
              </a:rPr>
              <a:t>CHANGE SLIDE LAYOUT</a:t>
            </a:r>
          </a:p>
          <a:p>
            <a:pPr>
              <a:spcBef>
                <a:spcPts val="300"/>
              </a:spcBef>
            </a:pPr>
            <a:r>
              <a:rPr lang="en-GB" sz="1000" dirty="0">
                <a:solidFill>
                  <a:srgbClr val="000000"/>
                </a:solidFill>
              </a:rPr>
              <a:t>Go to Home Menu </a:t>
            </a:r>
            <a:br>
              <a:rPr lang="en-GB" sz="1000" dirty="0">
                <a:solidFill>
                  <a:srgbClr val="000000"/>
                </a:solidFill>
              </a:rPr>
            </a:br>
            <a:r>
              <a:rPr lang="en-GB" sz="1000" dirty="0">
                <a:solidFill>
                  <a:srgbClr val="000000"/>
                </a:solidFill>
              </a:rPr>
              <a:t>– click on Layout and select between predefined layouts</a:t>
            </a:r>
          </a:p>
        </p:txBody>
      </p:sp>
      <p:pic>
        <p:nvPicPr>
          <p:cNvPr id="12" name="Picture 82" descr="\\segetfs10.icglobal.getinge.com\users$\u0655848\Work\My Documents\ATELJE\CVI 2014\logo 2014\maquet_logotype RGB-small.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75426" y="573084"/>
            <a:ext cx="1664477" cy="4291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1343472" y="6582117"/>
            <a:ext cx="2208245" cy="184666"/>
          </a:xfrm>
          <a:prstGeom prst="rect">
            <a:avLst/>
          </a:prstGeom>
          <a:noFill/>
          <a:ln>
            <a:noFill/>
          </a:ln>
        </p:spPr>
        <p:txBody>
          <a:bodyPr vert="horz" wrap="square" lIns="0" tIns="0" rIns="0" bIns="0" rtlCol="0">
            <a:spAutoFit/>
          </a:bodyPr>
          <a:lstStyle/>
          <a:p>
            <a:pPr algn="ctr"/>
            <a:r>
              <a:rPr lang="en-US" sz="1200" dirty="0">
                <a:solidFill>
                  <a:srgbClr val="000000"/>
                </a:solidFill>
              </a:rPr>
              <a:t>For Internal Use Only</a:t>
            </a:r>
          </a:p>
        </p:txBody>
      </p:sp>
      <p:sp>
        <p:nvSpPr>
          <p:cNvPr id="14" name="Rectangle 13"/>
          <p:cNvSpPr/>
          <p:nvPr userDrawn="1"/>
        </p:nvSpPr>
        <p:spPr>
          <a:xfrm>
            <a:off x="6873461" y="6506880"/>
            <a:ext cx="4866441" cy="359073"/>
          </a:xfrm>
          <a:prstGeom prst="rect">
            <a:avLst/>
          </a:prstGeom>
        </p:spPr>
        <p:txBody>
          <a:bodyPr wrap="square" lIns="0" tIns="0" rIns="0" bIns="0">
            <a:spAutoFit/>
          </a:bodyPr>
          <a:lstStyle/>
          <a:p>
            <a:pPr algn="r">
              <a:lnSpc>
                <a:spcPts val="1400"/>
              </a:lnSpc>
              <a:spcAft>
                <a:spcPts val="0"/>
              </a:spcAft>
            </a:pPr>
            <a:r>
              <a:rPr lang="en-US" sz="1200" dirty="0">
                <a:solidFill>
                  <a:schemeClr val="tx2"/>
                </a:solidFill>
              </a:rPr>
              <a:t>QLT - Sales – IAB Catheters ML-0580-02 Rev A</a:t>
            </a:r>
          </a:p>
          <a:p>
            <a:pPr algn="r">
              <a:lnSpc>
                <a:spcPts val="1400"/>
              </a:lnSpc>
              <a:spcAft>
                <a:spcPts val="0"/>
              </a:spcAft>
            </a:pPr>
            <a:r>
              <a:rPr lang="en-US" sz="1200" dirty="0">
                <a:solidFill>
                  <a:schemeClr val="tx2"/>
                </a:solidFill>
              </a:rPr>
              <a:t>MCV00039867 REVA</a:t>
            </a:r>
          </a:p>
        </p:txBody>
      </p:sp>
    </p:spTree>
    <p:extLst>
      <p:ext uri="{BB962C8B-B14F-4D97-AF65-F5344CB8AC3E}">
        <p14:creationId xmlns:p14="http://schemas.microsoft.com/office/powerpoint/2010/main" val="3781175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eaker 2">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spid="_x0000_s3584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 y="1592"/>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 Placeholder 24"/>
          <p:cNvSpPr>
            <a:spLocks noGrp="1"/>
          </p:cNvSpPr>
          <p:nvPr>
            <p:ph type="body" sz="quarter" idx="11" hasCustomPrompt="1"/>
          </p:nvPr>
        </p:nvSpPr>
        <p:spPr>
          <a:xfrm>
            <a:off x="445478" y="4073120"/>
            <a:ext cx="7089231" cy="1477328"/>
          </a:xfrm>
        </p:spPr>
        <p:txBody>
          <a:bodyPr anchor="ctr">
            <a:noAutofit/>
          </a:bodyPr>
          <a:lstStyle>
            <a:lvl1pPr>
              <a:defRPr sz="4800" b="0" baseline="0">
                <a:solidFill>
                  <a:schemeClr val="tx2"/>
                </a:solidFill>
                <a:latin typeface="+mj-lt"/>
              </a:defRPr>
            </a:lvl1pPr>
          </a:lstStyle>
          <a:p>
            <a:pPr lvl="0"/>
            <a:r>
              <a:rPr lang="en-GB" noProof="0" dirty="0"/>
              <a:t>Your headline can go here</a:t>
            </a:r>
          </a:p>
        </p:txBody>
      </p:sp>
      <p:sp>
        <p:nvSpPr>
          <p:cNvPr id="28" name="Content Placeholder 7"/>
          <p:cNvSpPr txBox="1">
            <a:spLocks/>
          </p:cNvSpPr>
          <p:nvPr userDrawn="1"/>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GB" sz="1200" b="1" dirty="0">
                <a:solidFill>
                  <a:srgbClr val="000000"/>
                </a:solidFill>
              </a:rPr>
              <a:t>BREAKER PAGE / DIVIDER </a:t>
            </a:r>
            <a:endParaRPr lang="en-GB" sz="1000" b="1" dirty="0">
              <a:solidFill>
                <a:srgbClr val="000000"/>
              </a:solidFill>
            </a:endParaRPr>
          </a:p>
          <a:p>
            <a:pPr>
              <a:spcBef>
                <a:spcPts val="300"/>
              </a:spcBef>
            </a:pPr>
            <a:r>
              <a:rPr lang="en-GB" sz="1000" dirty="0">
                <a:solidFill>
                  <a:srgbClr val="000000"/>
                </a:solidFill>
              </a:rPr>
              <a:t>The breaker page can be used </a:t>
            </a:r>
            <a:br>
              <a:rPr lang="en-GB" sz="1000" dirty="0">
                <a:solidFill>
                  <a:srgbClr val="000000"/>
                </a:solidFill>
              </a:rPr>
            </a:br>
            <a:r>
              <a:rPr lang="en-GB" sz="1000" dirty="0">
                <a:solidFill>
                  <a:srgbClr val="000000"/>
                </a:solidFill>
              </a:rPr>
              <a:t>to split up your presentation in sections, and more. </a:t>
            </a:r>
          </a:p>
          <a:p>
            <a:pPr>
              <a:spcBef>
                <a:spcPts val="300"/>
              </a:spcBef>
            </a:pPr>
            <a:endParaRPr lang="en-GB" sz="1050" dirty="0">
              <a:solidFill>
                <a:srgbClr val="000000"/>
              </a:solidFill>
            </a:endParaRPr>
          </a:p>
          <a:p>
            <a:pPr>
              <a:spcBef>
                <a:spcPts val="300"/>
              </a:spcBef>
            </a:pPr>
            <a:r>
              <a:rPr lang="en-GB" sz="1200" b="1" dirty="0">
                <a:solidFill>
                  <a:srgbClr val="000000"/>
                </a:solidFill>
              </a:rPr>
              <a:t>CHANGE PICTURE</a:t>
            </a:r>
          </a:p>
          <a:p>
            <a:pPr lvl="1">
              <a:spcBef>
                <a:spcPts val="300"/>
              </a:spcBef>
            </a:pPr>
            <a:r>
              <a:rPr lang="en-GB" sz="1000" b="1" dirty="0">
                <a:solidFill>
                  <a:srgbClr val="000000"/>
                </a:solidFill>
              </a:rPr>
              <a:t>Right click </a:t>
            </a:r>
            <a:r>
              <a:rPr lang="en-GB" sz="1000" dirty="0">
                <a:solidFill>
                  <a:srgbClr val="000000"/>
                </a:solidFill>
              </a:rPr>
              <a:t>on the picture</a:t>
            </a:r>
          </a:p>
          <a:p>
            <a:pPr lvl="1">
              <a:spcBef>
                <a:spcPts val="300"/>
              </a:spcBef>
            </a:pPr>
            <a:r>
              <a:rPr lang="en-GB" sz="1000" dirty="0">
                <a:solidFill>
                  <a:srgbClr val="000000"/>
                </a:solidFill>
              </a:rPr>
              <a:t>Choose </a:t>
            </a:r>
            <a:r>
              <a:rPr lang="en-GB" sz="1000" b="1" dirty="0">
                <a:solidFill>
                  <a:srgbClr val="000000"/>
                </a:solidFill>
              </a:rPr>
              <a:t>Change pictu</a:t>
            </a:r>
            <a:r>
              <a:rPr lang="en-GB" sz="1000" dirty="0">
                <a:solidFill>
                  <a:srgbClr val="000000"/>
                </a:solidFill>
              </a:rPr>
              <a:t>re</a:t>
            </a:r>
          </a:p>
          <a:p>
            <a:pPr lvl="1">
              <a:spcBef>
                <a:spcPts val="300"/>
              </a:spcBef>
            </a:pPr>
            <a:r>
              <a:rPr lang="en-GB" sz="1000" b="1" dirty="0">
                <a:solidFill>
                  <a:srgbClr val="000000"/>
                </a:solidFill>
              </a:rPr>
              <a:t>Browse</a:t>
            </a:r>
            <a:r>
              <a:rPr lang="en-GB" sz="1000" dirty="0">
                <a:solidFill>
                  <a:srgbClr val="000000"/>
                </a:solidFill>
              </a:rPr>
              <a:t> to find and insert </a:t>
            </a:r>
            <a:br>
              <a:rPr lang="en-GB" sz="1000" dirty="0">
                <a:solidFill>
                  <a:srgbClr val="000000"/>
                </a:solidFill>
              </a:rPr>
            </a:br>
            <a:r>
              <a:rPr lang="en-GB" sz="1000" dirty="0">
                <a:solidFill>
                  <a:srgbClr val="000000"/>
                </a:solidFill>
              </a:rPr>
              <a:t>a new picture</a:t>
            </a:r>
          </a:p>
          <a:p>
            <a:pPr>
              <a:spcBef>
                <a:spcPts val="300"/>
              </a:spcBef>
            </a:pPr>
            <a:endParaRPr lang="en-GB" sz="1200" b="1" dirty="0">
              <a:solidFill>
                <a:srgbClr val="000000"/>
              </a:solidFill>
            </a:endParaRPr>
          </a:p>
          <a:p>
            <a:pPr>
              <a:spcBef>
                <a:spcPts val="300"/>
              </a:spcBef>
            </a:pPr>
            <a:r>
              <a:rPr lang="en-GB" sz="1200" b="1" dirty="0">
                <a:solidFill>
                  <a:srgbClr val="000000"/>
                </a:solidFill>
              </a:rPr>
              <a:t>CHANGE SLIDE LAYOUT</a:t>
            </a:r>
          </a:p>
          <a:p>
            <a:pPr>
              <a:spcBef>
                <a:spcPts val="300"/>
              </a:spcBef>
            </a:pPr>
            <a:r>
              <a:rPr lang="en-GB" sz="1000" dirty="0">
                <a:solidFill>
                  <a:srgbClr val="000000"/>
                </a:solidFill>
              </a:rPr>
              <a:t>Go to Home Menu </a:t>
            </a:r>
            <a:br>
              <a:rPr lang="en-GB" sz="1000" dirty="0">
                <a:solidFill>
                  <a:srgbClr val="000000"/>
                </a:solidFill>
              </a:rPr>
            </a:br>
            <a:r>
              <a:rPr lang="en-GB" sz="1000" dirty="0">
                <a:solidFill>
                  <a:srgbClr val="000000"/>
                </a:solidFill>
              </a:rPr>
              <a:t>– click on Layout and select between predefined layouts</a:t>
            </a:r>
          </a:p>
        </p:txBody>
      </p:sp>
    </p:spTree>
    <p:extLst>
      <p:ext uri="{BB962C8B-B14F-4D97-AF65-F5344CB8AC3E}">
        <p14:creationId xmlns:p14="http://schemas.microsoft.com/office/powerpoint/2010/main" val="3180807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eaker 3">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spid="_x0000_s3686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 y="1592"/>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7"/>
          <p:cNvSpPr txBox="1">
            <a:spLocks/>
          </p:cNvSpPr>
          <p:nvPr userDrawn="1"/>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GB" sz="1200" b="1" dirty="0">
                <a:solidFill>
                  <a:srgbClr val="000000"/>
                </a:solidFill>
              </a:rPr>
              <a:t>BREAKER PAGE / DIVIDER </a:t>
            </a:r>
            <a:endParaRPr lang="en-GB" sz="1000" b="1" dirty="0">
              <a:solidFill>
                <a:srgbClr val="000000"/>
              </a:solidFill>
            </a:endParaRPr>
          </a:p>
          <a:p>
            <a:pPr>
              <a:spcBef>
                <a:spcPts val="300"/>
              </a:spcBef>
            </a:pPr>
            <a:r>
              <a:rPr lang="en-GB" sz="1000" dirty="0">
                <a:solidFill>
                  <a:srgbClr val="000000"/>
                </a:solidFill>
              </a:rPr>
              <a:t>The breaker page can be used </a:t>
            </a:r>
            <a:br>
              <a:rPr lang="en-GB" sz="1000" dirty="0">
                <a:solidFill>
                  <a:srgbClr val="000000"/>
                </a:solidFill>
              </a:rPr>
            </a:br>
            <a:r>
              <a:rPr lang="en-GB" sz="1000" dirty="0">
                <a:solidFill>
                  <a:srgbClr val="000000"/>
                </a:solidFill>
              </a:rPr>
              <a:t>to split up your presentation in sections, and more. </a:t>
            </a:r>
          </a:p>
          <a:p>
            <a:pPr>
              <a:spcBef>
                <a:spcPts val="300"/>
              </a:spcBef>
            </a:pPr>
            <a:endParaRPr lang="en-GB" sz="1050" dirty="0">
              <a:solidFill>
                <a:srgbClr val="000000"/>
              </a:solidFill>
            </a:endParaRPr>
          </a:p>
          <a:p>
            <a:pPr>
              <a:spcBef>
                <a:spcPts val="300"/>
              </a:spcBef>
            </a:pPr>
            <a:r>
              <a:rPr lang="en-GB" sz="1200" b="1" dirty="0">
                <a:solidFill>
                  <a:srgbClr val="000000"/>
                </a:solidFill>
              </a:rPr>
              <a:t>CHANGE PICTURE</a:t>
            </a:r>
          </a:p>
          <a:p>
            <a:pPr lvl="1">
              <a:spcBef>
                <a:spcPts val="300"/>
              </a:spcBef>
            </a:pPr>
            <a:r>
              <a:rPr lang="en-GB" sz="1000" b="1" dirty="0">
                <a:solidFill>
                  <a:srgbClr val="000000"/>
                </a:solidFill>
              </a:rPr>
              <a:t>Right click </a:t>
            </a:r>
            <a:r>
              <a:rPr lang="en-GB" sz="1000" dirty="0">
                <a:solidFill>
                  <a:srgbClr val="000000"/>
                </a:solidFill>
              </a:rPr>
              <a:t>on the picture</a:t>
            </a:r>
          </a:p>
          <a:p>
            <a:pPr lvl="1">
              <a:spcBef>
                <a:spcPts val="300"/>
              </a:spcBef>
            </a:pPr>
            <a:r>
              <a:rPr lang="en-GB" sz="1000" dirty="0">
                <a:solidFill>
                  <a:srgbClr val="000000"/>
                </a:solidFill>
              </a:rPr>
              <a:t>Choose </a:t>
            </a:r>
            <a:r>
              <a:rPr lang="en-GB" sz="1000" b="1" dirty="0">
                <a:solidFill>
                  <a:srgbClr val="000000"/>
                </a:solidFill>
              </a:rPr>
              <a:t>Change pictu</a:t>
            </a:r>
            <a:r>
              <a:rPr lang="en-GB" sz="1000" dirty="0">
                <a:solidFill>
                  <a:srgbClr val="000000"/>
                </a:solidFill>
              </a:rPr>
              <a:t>re</a:t>
            </a:r>
          </a:p>
          <a:p>
            <a:pPr lvl="1">
              <a:spcBef>
                <a:spcPts val="300"/>
              </a:spcBef>
            </a:pPr>
            <a:r>
              <a:rPr lang="en-GB" sz="1000" b="1" dirty="0">
                <a:solidFill>
                  <a:srgbClr val="000000"/>
                </a:solidFill>
              </a:rPr>
              <a:t>Browse</a:t>
            </a:r>
            <a:r>
              <a:rPr lang="en-GB" sz="1000" dirty="0">
                <a:solidFill>
                  <a:srgbClr val="000000"/>
                </a:solidFill>
              </a:rPr>
              <a:t> to find and insert </a:t>
            </a:r>
            <a:br>
              <a:rPr lang="en-GB" sz="1000" dirty="0">
                <a:solidFill>
                  <a:srgbClr val="000000"/>
                </a:solidFill>
              </a:rPr>
            </a:br>
            <a:r>
              <a:rPr lang="en-GB" sz="1000" dirty="0">
                <a:solidFill>
                  <a:srgbClr val="000000"/>
                </a:solidFill>
              </a:rPr>
              <a:t>a new picture</a:t>
            </a:r>
          </a:p>
          <a:p>
            <a:pPr>
              <a:spcBef>
                <a:spcPts val="300"/>
              </a:spcBef>
            </a:pPr>
            <a:endParaRPr lang="en-GB" sz="1200" b="1" dirty="0">
              <a:solidFill>
                <a:srgbClr val="000000"/>
              </a:solidFill>
            </a:endParaRPr>
          </a:p>
          <a:p>
            <a:pPr>
              <a:spcBef>
                <a:spcPts val="300"/>
              </a:spcBef>
            </a:pPr>
            <a:r>
              <a:rPr lang="en-GB" sz="1200" b="1" dirty="0">
                <a:solidFill>
                  <a:srgbClr val="000000"/>
                </a:solidFill>
              </a:rPr>
              <a:t>CHANGE SLIDE LAYOUT</a:t>
            </a:r>
          </a:p>
          <a:p>
            <a:pPr>
              <a:spcBef>
                <a:spcPts val="300"/>
              </a:spcBef>
            </a:pPr>
            <a:r>
              <a:rPr lang="en-GB" sz="1000" dirty="0">
                <a:solidFill>
                  <a:srgbClr val="000000"/>
                </a:solidFill>
              </a:rPr>
              <a:t>Go to Home Menu </a:t>
            </a:r>
            <a:br>
              <a:rPr lang="en-GB" sz="1000" dirty="0">
                <a:solidFill>
                  <a:srgbClr val="000000"/>
                </a:solidFill>
              </a:rPr>
            </a:br>
            <a:r>
              <a:rPr lang="en-GB" sz="1000" dirty="0">
                <a:solidFill>
                  <a:srgbClr val="000000"/>
                </a:solidFill>
              </a:rPr>
              <a:t>– click on Layout and select between predefined layouts</a:t>
            </a:r>
          </a:p>
        </p:txBody>
      </p:sp>
      <p:sp>
        <p:nvSpPr>
          <p:cNvPr id="5" name="Text Placeholder 24"/>
          <p:cNvSpPr>
            <a:spLocks noGrp="1"/>
          </p:cNvSpPr>
          <p:nvPr>
            <p:ph type="body" sz="quarter" idx="12" hasCustomPrompt="1"/>
          </p:nvPr>
        </p:nvSpPr>
        <p:spPr>
          <a:xfrm>
            <a:off x="312995" y="3964379"/>
            <a:ext cx="7393172" cy="1695437"/>
          </a:xfrm>
          <a:solidFill>
            <a:srgbClr val="00A8A5">
              <a:alpha val="50196"/>
            </a:srgbClr>
          </a:solidFill>
        </p:spPr>
        <p:txBody>
          <a:bodyPr lIns="108000" tIns="108000" rIns="108000" bIns="108000" anchor="ctr">
            <a:noAutofit/>
          </a:bodyPr>
          <a:lstStyle>
            <a:lvl1pPr>
              <a:defRPr sz="4800" baseline="0">
                <a:solidFill>
                  <a:schemeClr val="tx2"/>
                </a:solidFill>
                <a:latin typeface="+mj-lt"/>
              </a:defRPr>
            </a:lvl1pPr>
          </a:lstStyle>
          <a:p>
            <a:pPr lvl="0"/>
            <a:r>
              <a:rPr lang="en-GB" noProof="0" dirty="0"/>
              <a:t>Your headline can go here</a:t>
            </a:r>
          </a:p>
        </p:txBody>
      </p:sp>
    </p:spTree>
    <p:extLst>
      <p:ext uri="{BB962C8B-B14F-4D97-AF65-F5344CB8AC3E}">
        <p14:creationId xmlns:p14="http://schemas.microsoft.com/office/powerpoint/2010/main" val="1750296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ck page 1">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spid="_x0000_s3789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 y="1592"/>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000000"/>
              </a:solidFill>
            </a:endParaRPr>
          </a:p>
        </p:txBody>
      </p:sp>
      <p:sp>
        <p:nvSpPr>
          <p:cNvPr id="25" name="Text Placeholder 24"/>
          <p:cNvSpPr>
            <a:spLocks noGrp="1"/>
          </p:cNvSpPr>
          <p:nvPr>
            <p:ph type="body" sz="quarter" idx="10" hasCustomPrompt="1"/>
          </p:nvPr>
        </p:nvSpPr>
        <p:spPr>
          <a:xfrm>
            <a:off x="445478" y="3671661"/>
            <a:ext cx="11299093" cy="649287"/>
          </a:xfrm>
        </p:spPr>
        <p:txBody>
          <a:bodyPr/>
          <a:lstStyle>
            <a:lvl1pPr>
              <a:defRPr sz="4800">
                <a:solidFill>
                  <a:schemeClr val="tx2"/>
                </a:solidFill>
                <a:latin typeface="+mj-lt"/>
              </a:defRPr>
            </a:lvl1pPr>
          </a:lstStyle>
          <a:p>
            <a:pPr lvl="0"/>
            <a:r>
              <a:rPr lang="en-GB" noProof="0" dirty="0"/>
              <a:t>Click to write here</a:t>
            </a:r>
          </a:p>
        </p:txBody>
      </p:sp>
      <p:sp>
        <p:nvSpPr>
          <p:cNvPr id="3" name="TextBox 2"/>
          <p:cNvSpPr txBox="1"/>
          <p:nvPr userDrawn="1"/>
        </p:nvSpPr>
        <p:spPr>
          <a:xfrm>
            <a:off x="5662571" y="5765296"/>
            <a:ext cx="6082000" cy="307777"/>
          </a:xfrm>
          <a:prstGeom prst="rect">
            <a:avLst/>
          </a:prstGeom>
        </p:spPr>
        <p:txBody>
          <a:bodyPr vert="horz" wrap="square" lIns="0" tIns="0" rIns="0" bIns="0" rtlCol="0">
            <a:spAutoFit/>
          </a:bodyPr>
          <a:lstStyle/>
          <a:p>
            <a:pPr>
              <a:lnSpc>
                <a:spcPts val="1200"/>
              </a:lnSpc>
            </a:pPr>
            <a:r>
              <a:rPr lang="en-GB" sz="1100" baseline="30000" dirty="0">
                <a:solidFill>
                  <a:srgbClr val="000000"/>
                </a:solidFill>
              </a:rPr>
              <a:t>Getinge Group is a leading global provider of equipment and systems that contribute to quality enhancement and cost efficiency within healthcare and life sciences. We operate under the three brands of ArjoHuntleigh, Getinge and Maquet.</a:t>
            </a:r>
          </a:p>
        </p:txBody>
      </p:sp>
      <p:sp>
        <p:nvSpPr>
          <p:cNvPr id="7" name="Content Placeholder 7"/>
          <p:cNvSpPr txBox="1">
            <a:spLocks/>
          </p:cNvSpPr>
          <p:nvPr userDrawn="1"/>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GB" sz="1200" b="1" dirty="0">
                <a:solidFill>
                  <a:srgbClr val="000000"/>
                </a:solidFill>
              </a:rPr>
              <a:t>BACK PAGE LAYOUT</a:t>
            </a:r>
          </a:p>
          <a:p>
            <a:pPr>
              <a:spcBef>
                <a:spcPts val="300"/>
              </a:spcBef>
            </a:pPr>
            <a:r>
              <a:rPr lang="en-GB" sz="1000" dirty="0">
                <a:solidFill>
                  <a:srgbClr val="000000"/>
                </a:solidFill>
              </a:rPr>
              <a:t>The </a:t>
            </a:r>
            <a:r>
              <a:rPr lang="en-GB" sz="1000" b="1" dirty="0">
                <a:solidFill>
                  <a:srgbClr val="000000"/>
                </a:solidFill>
              </a:rPr>
              <a:t>grey back page </a:t>
            </a:r>
            <a:r>
              <a:rPr lang="en-GB" sz="1000" dirty="0">
                <a:solidFill>
                  <a:srgbClr val="000000"/>
                </a:solidFill>
              </a:rPr>
              <a:t>layout is </a:t>
            </a:r>
            <a:r>
              <a:rPr lang="en-GB" sz="1000" b="1" dirty="0">
                <a:solidFill>
                  <a:srgbClr val="000000"/>
                </a:solidFill>
              </a:rPr>
              <a:t>preferable</a:t>
            </a:r>
            <a:r>
              <a:rPr lang="en-GB" sz="1000" dirty="0">
                <a:solidFill>
                  <a:srgbClr val="000000"/>
                </a:solidFill>
              </a:rPr>
              <a:t>. If you would use a simple design or change your presentation to a print-friendly design the white alternative can be used. </a:t>
            </a:r>
          </a:p>
          <a:p>
            <a:pPr>
              <a:spcBef>
                <a:spcPts val="300"/>
              </a:spcBef>
            </a:pPr>
            <a:r>
              <a:rPr lang="en-GB" sz="1000" dirty="0">
                <a:solidFill>
                  <a:srgbClr val="000000"/>
                </a:solidFill>
              </a:rPr>
              <a:t>Please always remember to end your presentations with a back page slide.</a:t>
            </a:r>
          </a:p>
          <a:p>
            <a:pPr>
              <a:spcBef>
                <a:spcPts val="300"/>
              </a:spcBef>
            </a:pPr>
            <a:endParaRPr lang="en-GB" sz="1000" dirty="0">
              <a:solidFill>
                <a:srgbClr val="000000"/>
              </a:solidFill>
            </a:endParaRPr>
          </a:p>
          <a:p>
            <a:pPr>
              <a:spcBef>
                <a:spcPts val="300"/>
              </a:spcBef>
              <a:buFontTx/>
              <a:buNone/>
            </a:pPr>
            <a:r>
              <a:rPr lang="en-GB" sz="1200" b="1" dirty="0">
                <a:solidFill>
                  <a:srgbClr val="000000"/>
                </a:solidFill>
              </a:rPr>
              <a:t>CHANGE SLIDE LAYOUT</a:t>
            </a:r>
          </a:p>
          <a:p>
            <a:pPr>
              <a:spcBef>
                <a:spcPts val="300"/>
              </a:spcBef>
            </a:pPr>
            <a:r>
              <a:rPr lang="en-GB" sz="1000" dirty="0">
                <a:solidFill>
                  <a:srgbClr val="000000"/>
                </a:solidFill>
              </a:rPr>
              <a:t>Go to Home Menu </a:t>
            </a:r>
            <a:br>
              <a:rPr lang="en-GB" sz="1000" dirty="0">
                <a:solidFill>
                  <a:srgbClr val="000000"/>
                </a:solidFill>
              </a:rPr>
            </a:br>
            <a:r>
              <a:rPr lang="en-GB" sz="1000" dirty="0">
                <a:solidFill>
                  <a:srgbClr val="000000"/>
                </a:solidFill>
              </a:rPr>
              <a:t>– click on Layout and select between predefined layouts</a:t>
            </a:r>
          </a:p>
          <a:p>
            <a:pPr>
              <a:spcBef>
                <a:spcPts val="300"/>
              </a:spcBef>
            </a:pPr>
            <a:endParaRPr lang="en-GB" sz="1200" dirty="0">
              <a:solidFill>
                <a:srgbClr val="000000"/>
              </a:solidFill>
            </a:endParaRPr>
          </a:p>
        </p:txBody>
      </p:sp>
      <p:cxnSp>
        <p:nvCxnSpPr>
          <p:cNvPr id="14" name="Straight Connector 13"/>
          <p:cNvCxnSpPr/>
          <p:nvPr userDrawn="1"/>
        </p:nvCxnSpPr>
        <p:spPr>
          <a:xfrm>
            <a:off x="445478" y="5555332"/>
            <a:ext cx="11299093" cy="0"/>
          </a:xfrm>
          <a:prstGeom prst="line">
            <a:avLst/>
          </a:prstGeom>
          <a:ln w="635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45478" y="6495257"/>
            <a:ext cx="11299093"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pic>
        <p:nvPicPr>
          <p:cNvPr id="10" name="Picture 82" descr="\\segetfs10.icglobal.getinge.com\users$\u0655848\Work\My Documents\ATELJE\CVI 2014\logo 2014\maquet_logotype RGB-small.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6373" y="5769208"/>
            <a:ext cx="1930401" cy="4976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1343472" y="6582117"/>
            <a:ext cx="2208245" cy="184666"/>
          </a:xfrm>
          <a:prstGeom prst="rect">
            <a:avLst/>
          </a:prstGeom>
          <a:noFill/>
          <a:ln>
            <a:noFill/>
          </a:ln>
        </p:spPr>
        <p:txBody>
          <a:bodyPr vert="horz" wrap="square" lIns="0" tIns="0" rIns="0" bIns="0" rtlCol="0">
            <a:spAutoFit/>
          </a:bodyPr>
          <a:lstStyle/>
          <a:p>
            <a:pPr algn="ctr"/>
            <a:r>
              <a:rPr lang="en-US" sz="1200" dirty="0">
                <a:solidFill>
                  <a:srgbClr val="000000"/>
                </a:solidFill>
              </a:rPr>
              <a:t>For Internal Use Only</a:t>
            </a:r>
          </a:p>
        </p:txBody>
      </p:sp>
      <p:sp>
        <p:nvSpPr>
          <p:cNvPr id="16" name="Rectangle 15"/>
          <p:cNvSpPr/>
          <p:nvPr userDrawn="1"/>
        </p:nvSpPr>
        <p:spPr>
          <a:xfrm>
            <a:off x="6873461" y="6506880"/>
            <a:ext cx="4866441" cy="359073"/>
          </a:xfrm>
          <a:prstGeom prst="rect">
            <a:avLst/>
          </a:prstGeom>
        </p:spPr>
        <p:txBody>
          <a:bodyPr wrap="square" lIns="0" tIns="0" rIns="0" bIns="0">
            <a:spAutoFit/>
          </a:bodyPr>
          <a:lstStyle/>
          <a:p>
            <a:pPr algn="r">
              <a:lnSpc>
                <a:spcPts val="1400"/>
              </a:lnSpc>
              <a:spcAft>
                <a:spcPts val="0"/>
              </a:spcAft>
            </a:pPr>
            <a:r>
              <a:rPr lang="en-US" sz="1200" dirty="0">
                <a:solidFill>
                  <a:schemeClr val="tx2"/>
                </a:solidFill>
              </a:rPr>
              <a:t>QLT - Sales – IAB Catheters ML-0580-02 Rev A</a:t>
            </a:r>
          </a:p>
          <a:p>
            <a:pPr algn="r">
              <a:lnSpc>
                <a:spcPts val="1400"/>
              </a:lnSpc>
              <a:spcAft>
                <a:spcPts val="0"/>
              </a:spcAft>
            </a:pPr>
            <a:r>
              <a:rPr lang="en-US" sz="1200" dirty="0">
                <a:solidFill>
                  <a:schemeClr val="tx2"/>
                </a:solidFill>
              </a:rPr>
              <a:t>MCV00039867 REVA</a:t>
            </a:r>
          </a:p>
        </p:txBody>
      </p:sp>
    </p:spTree>
    <p:extLst>
      <p:ext uri="{BB962C8B-B14F-4D97-AF65-F5344CB8AC3E}">
        <p14:creationId xmlns:p14="http://schemas.microsoft.com/office/powerpoint/2010/main" val="12853161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ork area">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38914" name="think-cell Slide" r:id="rId4" imgW="6350000" imgH="6350000" progId="">
                  <p:embed/>
                </p:oleObj>
              </mc:Choice>
              <mc:Fallback>
                <p:oleObj name="think-cell Slide" r:id="rId4" imgW="6350000" imgH="6350000" progId="">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90"/>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userDrawn="1"/>
        </p:nvSpPr>
        <p:spPr>
          <a:xfrm>
            <a:off x="445477" y="1557338"/>
            <a:ext cx="11299095" cy="4940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rgbClr val="000000"/>
              </a:solidFill>
            </a:endParaRPr>
          </a:p>
        </p:txBody>
      </p:sp>
      <p:sp>
        <p:nvSpPr>
          <p:cNvPr id="15" name="Line 148"/>
          <p:cNvSpPr>
            <a:spLocks noChangeShapeType="1"/>
          </p:cNvSpPr>
          <p:nvPr userDrawn="1"/>
        </p:nvSpPr>
        <p:spPr bwMode="auto">
          <a:xfrm>
            <a:off x="11744569" y="-250825"/>
            <a:ext cx="0" cy="196850"/>
          </a:xfrm>
          <a:prstGeom prst="line">
            <a:avLst/>
          </a:prstGeom>
          <a:noFill/>
          <a:ln w="9525">
            <a:solidFill>
              <a:schemeClr val="bg1"/>
            </a:solidFill>
            <a:round/>
            <a:headEnd/>
            <a:tailEnd type="triangle" w="med" len="med"/>
          </a:ln>
          <a:effectLst/>
        </p:spPr>
        <p:txBody>
          <a:bodyPr wrap="none" anchor="ctr"/>
          <a:lstStyle/>
          <a:p>
            <a:endParaRPr lang="en-GB" sz="1800" dirty="0">
              <a:solidFill>
                <a:srgbClr val="FFFFFF"/>
              </a:solidFill>
            </a:endParaRPr>
          </a:p>
        </p:txBody>
      </p:sp>
      <p:sp>
        <p:nvSpPr>
          <p:cNvPr id="16" name="Line 148"/>
          <p:cNvSpPr>
            <a:spLocks noChangeShapeType="1"/>
          </p:cNvSpPr>
          <p:nvPr userDrawn="1"/>
        </p:nvSpPr>
        <p:spPr bwMode="auto">
          <a:xfrm rot="16200000">
            <a:off x="-179797" y="6368562"/>
            <a:ext cx="0" cy="242277"/>
          </a:xfrm>
          <a:prstGeom prst="line">
            <a:avLst/>
          </a:prstGeom>
          <a:noFill/>
          <a:ln w="9525">
            <a:solidFill>
              <a:schemeClr val="bg1"/>
            </a:solidFill>
            <a:round/>
            <a:headEnd/>
            <a:tailEnd type="triangle" w="med" len="med"/>
          </a:ln>
          <a:effectLst/>
        </p:spPr>
        <p:txBody>
          <a:bodyPr wrap="none" anchor="ctr"/>
          <a:lstStyle/>
          <a:p>
            <a:endParaRPr lang="en-GB" sz="1100" dirty="0">
              <a:solidFill>
                <a:srgbClr val="FFFFFF"/>
              </a:solidFill>
            </a:endParaRPr>
          </a:p>
        </p:txBody>
      </p:sp>
      <p:cxnSp>
        <p:nvCxnSpPr>
          <p:cNvPr id="17" name="Straight Connector 16"/>
          <p:cNvCxnSpPr/>
          <p:nvPr userDrawn="1"/>
        </p:nvCxnSpPr>
        <p:spPr>
          <a:xfrm>
            <a:off x="911424" y="2163165"/>
            <a:ext cx="10369152"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Content Placeholder 7"/>
          <p:cNvSpPr txBox="1">
            <a:spLocks/>
          </p:cNvSpPr>
          <p:nvPr userDrawn="1"/>
        </p:nvSpPr>
        <p:spPr>
          <a:xfrm>
            <a:off x="911425" y="1923422"/>
            <a:ext cx="9904579" cy="169277"/>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b="1" dirty="0">
                <a:solidFill>
                  <a:srgbClr val="000000"/>
                </a:solidFill>
              </a:rPr>
              <a:t>Stay within the work area</a:t>
            </a:r>
            <a:endParaRPr lang="en-GB" sz="1100" dirty="0">
              <a:solidFill>
                <a:srgbClr val="000000"/>
              </a:solidFill>
            </a:endParaRPr>
          </a:p>
        </p:txBody>
      </p:sp>
      <p:cxnSp>
        <p:nvCxnSpPr>
          <p:cNvPr id="19" name="Straight Connector 18"/>
          <p:cNvCxnSpPr/>
          <p:nvPr userDrawn="1"/>
        </p:nvCxnSpPr>
        <p:spPr>
          <a:xfrm>
            <a:off x="11744569" y="0"/>
            <a:ext cx="0" cy="685800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0" y="6489700"/>
            <a:ext cx="12192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Content Placeholder 7"/>
          <p:cNvSpPr txBox="1">
            <a:spLocks/>
          </p:cNvSpPr>
          <p:nvPr userDrawn="1"/>
        </p:nvSpPr>
        <p:spPr>
          <a:xfrm>
            <a:off x="-681714" y="6405064"/>
            <a:ext cx="274113" cy="169277"/>
          </a:xfrm>
          <a:prstGeom prst="rect">
            <a:avLst/>
          </a:prstGeom>
        </p:spPr>
        <p:txBody>
          <a:bodyPr vert="horz" wrap="non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a:solidFill>
                  <a:srgbClr val="FFFFFF"/>
                </a:solidFill>
              </a:rPr>
              <a:t>8.50</a:t>
            </a:r>
          </a:p>
        </p:txBody>
      </p:sp>
      <p:sp>
        <p:nvSpPr>
          <p:cNvPr id="22" name="Content Placeholder 7"/>
          <p:cNvSpPr txBox="1">
            <a:spLocks/>
          </p:cNvSpPr>
          <p:nvPr userDrawn="1"/>
        </p:nvSpPr>
        <p:spPr>
          <a:xfrm>
            <a:off x="7114187" y="2984035"/>
            <a:ext cx="3701816" cy="338554"/>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b="1" dirty="0">
                <a:solidFill>
                  <a:srgbClr val="000000"/>
                </a:solidFill>
                <a:latin typeface="Arial"/>
              </a:rPr>
              <a:t>Right click </a:t>
            </a:r>
            <a:r>
              <a:rPr lang="en-GB" sz="1100" dirty="0">
                <a:solidFill>
                  <a:srgbClr val="000000"/>
                </a:solidFill>
                <a:latin typeface="Arial"/>
              </a:rPr>
              <a:t>somewhere on the page </a:t>
            </a:r>
            <a:br>
              <a:rPr lang="en-GB" sz="1100" dirty="0">
                <a:solidFill>
                  <a:srgbClr val="000000"/>
                </a:solidFill>
                <a:latin typeface="Arial"/>
              </a:rPr>
            </a:br>
            <a:r>
              <a:rPr lang="en-GB" sz="1100" dirty="0">
                <a:solidFill>
                  <a:srgbClr val="000000"/>
                </a:solidFill>
                <a:latin typeface="Arial"/>
              </a:rPr>
              <a:t>where there is no text or other elements</a:t>
            </a:r>
          </a:p>
        </p:txBody>
      </p:sp>
      <p:sp>
        <p:nvSpPr>
          <p:cNvPr id="23" name="Content Placeholder 7"/>
          <p:cNvSpPr txBox="1">
            <a:spLocks noChangeAspect="1"/>
          </p:cNvSpPr>
          <p:nvPr userDrawn="1"/>
        </p:nvSpPr>
        <p:spPr>
          <a:xfrm>
            <a:off x="6745217" y="2984035"/>
            <a:ext cx="265876" cy="216000"/>
          </a:xfrm>
          <a:prstGeom prst="ellipse">
            <a:avLst/>
          </a:prstGeom>
          <a:solidFill>
            <a:schemeClr val="accent1"/>
          </a:solidFill>
          <a:ln>
            <a:no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a:solidFill>
                  <a:srgbClr val="FFFFFF"/>
                </a:solidFill>
              </a:rPr>
              <a:t>1</a:t>
            </a:r>
          </a:p>
        </p:txBody>
      </p:sp>
      <p:sp>
        <p:nvSpPr>
          <p:cNvPr id="24" name="Content Placeholder 7"/>
          <p:cNvSpPr txBox="1">
            <a:spLocks/>
          </p:cNvSpPr>
          <p:nvPr userDrawn="1"/>
        </p:nvSpPr>
        <p:spPr>
          <a:xfrm>
            <a:off x="7114187" y="3627596"/>
            <a:ext cx="3701816" cy="169277"/>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a:solidFill>
                  <a:srgbClr val="000000"/>
                </a:solidFill>
                <a:latin typeface="Arial"/>
              </a:rPr>
              <a:t>Select </a:t>
            </a:r>
            <a:r>
              <a:rPr lang="en-GB" sz="1100" b="1" dirty="0">
                <a:solidFill>
                  <a:srgbClr val="000000"/>
                </a:solidFill>
                <a:latin typeface="Arial"/>
              </a:rPr>
              <a:t>Grids and Guides</a:t>
            </a:r>
            <a:r>
              <a:rPr lang="en-GB" sz="1100" dirty="0">
                <a:solidFill>
                  <a:srgbClr val="000000"/>
                </a:solidFill>
                <a:latin typeface="Arial"/>
              </a:rPr>
              <a:t> </a:t>
            </a:r>
          </a:p>
        </p:txBody>
      </p:sp>
      <p:sp>
        <p:nvSpPr>
          <p:cNvPr id="25" name="Content Placeholder 7"/>
          <p:cNvSpPr txBox="1">
            <a:spLocks noChangeAspect="1"/>
          </p:cNvSpPr>
          <p:nvPr userDrawn="1"/>
        </p:nvSpPr>
        <p:spPr>
          <a:xfrm>
            <a:off x="6745217" y="3611927"/>
            <a:ext cx="265876" cy="216000"/>
          </a:xfrm>
          <a:prstGeom prst="ellipse">
            <a:avLst/>
          </a:prstGeom>
          <a:solidFill>
            <a:schemeClr val="accent1"/>
          </a:solidFill>
          <a:ln>
            <a:no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a:solidFill>
                  <a:srgbClr val="FFFFFF"/>
                </a:solidFill>
              </a:rPr>
              <a:t>2</a:t>
            </a:r>
          </a:p>
        </p:txBody>
      </p:sp>
      <p:sp>
        <p:nvSpPr>
          <p:cNvPr id="26" name="Content Placeholder 7"/>
          <p:cNvSpPr txBox="1">
            <a:spLocks/>
          </p:cNvSpPr>
          <p:nvPr userDrawn="1"/>
        </p:nvSpPr>
        <p:spPr>
          <a:xfrm>
            <a:off x="7114187" y="4102206"/>
            <a:ext cx="3701816" cy="907941"/>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a:solidFill>
                  <a:srgbClr val="000000"/>
                </a:solidFill>
                <a:latin typeface="Arial"/>
              </a:rPr>
              <a:t>Select the following:</a:t>
            </a:r>
          </a:p>
          <a:p>
            <a:pPr lvl="1">
              <a:buClrTx/>
            </a:pPr>
            <a:r>
              <a:rPr lang="en-GB" sz="1100" b="1" dirty="0">
                <a:solidFill>
                  <a:srgbClr val="000000"/>
                </a:solidFill>
                <a:latin typeface="Arial"/>
              </a:rPr>
              <a:t>Snap objects to grid</a:t>
            </a:r>
          </a:p>
          <a:p>
            <a:pPr lvl="1">
              <a:buClrTx/>
            </a:pPr>
            <a:r>
              <a:rPr lang="en-GB" sz="1100" b="1" dirty="0">
                <a:solidFill>
                  <a:srgbClr val="000000"/>
                </a:solidFill>
                <a:latin typeface="Arial"/>
              </a:rPr>
              <a:t>Display drawing guides</a:t>
            </a:r>
          </a:p>
          <a:p>
            <a:pPr lvl="1">
              <a:buClrTx/>
            </a:pPr>
            <a:r>
              <a:rPr lang="en-GB" sz="1100" b="1" dirty="0">
                <a:solidFill>
                  <a:srgbClr val="000000"/>
                </a:solidFill>
                <a:latin typeface="Arial"/>
              </a:rPr>
              <a:t>Display smart guides (2010 feature) </a:t>
            </a:r>
          </a:p>
        </p:txBody>
      </p:sp>
      <p:sp>
        <p:nvSpPr>
          <p:cNvPr id="27" name="Content Placeholder 7"/>
          <p:cNvSpPr txBox="1">
            <a:spLocks noChangeAspect="1"/>
          </p:cNvSpPr>
          <p:nvPr userDrawn="1"/>
        </p:nvSpPr>
        <p:spPr>
          <a:xfrm>
            <a:off x="6745217" y="4086487"/>
            <a:ext cx="265876" cy="216000"/>
          </a:xfrm>
          <a:prstGeom prst="ellipse">
            <a:avLst/>
          </a:prstGeom>
          <a:solidFill>
            <a:schemeClr val="accent1"/>
          </a:solidFill>
          <a:ln>
            <a:no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a:solidFill>
                  <a:srgbClr val="FFFFFF"/>
                </a:solidFill>
              </a:rPr>
              <a:t>3</a:t>
            </a:r>
          </a:p>
        </p:txBody>
      </p:sp>
      <p:sp>
        <p:nvSpPr>
          <p:cNvPr id="28" name="Content Placeholder 7"/>
          <p:cNvSpPr txBox="1">
            <a:spLocks/>
          </p:cNvSpPr>
          <p:nvPr userDrawn="1"/>
        </p:nvSpPr>
        <p:spPr>
          <a:xfrm>
            <a:off x="7114187" y="5345979"/>
            <a:ext cx="3701816" cy="169277"/>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a:solidFill>
                  <a:srgbClr val="000000"/>
                </a:solidFill>
                <a:latin typeface="Arial"/>
              </a:rPr>
              <a:t>Spacing at 0.1 cm</a:t>
            </a:r>
          </a:p>
        </p:txBody>
      </p:sp>
      <p:sp>
        <p:nvSpPr>
          <p:cNvPr id="29" name="Content Placeholder 7"/>
          <p:cNvSpPr txBox="1">
            <a:spLocks noChangeAspect="1"/>
          </p:cNvSpPr>
          <p:nvPr userDrawn="1"/>
        </p:nvSpPr>
        <p:spPr>
          <a:xfrm>
            <a:off x="6745217" y="5330260"/>
            <a:ext cx="265876" cy="216000"/>
          </a:xfrm>
          <a:prstGeom prst="ellipse">
            <a:avLst/>
          </a:prstGeom>
          <a:solidFill>
            <a:schemeClr val="accent1"/>
          </a:solidFill>
          <a:ln>
            <a:no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a:solidFill>
                  <a:srgbClr val="FFFFFF"/>
                </a:solidFill>
              </a:rPr>
              <a:t>4</a:t>
            </a:r>
          </a:p>
        </p:txBody>
      </p:sp>
      <p:sp>
        <p:nvSpPr>
          <p:cNvPr id="30" name="Line 148"/>
          <p:cNvSpPr>
            <a:spLocks noChangeShapeType="1"/>
          </p:cNvSpPr>
          <p:nvPr userDrawn="1"/>
        </p:nvSpPr>
        <p:spPr bwMode="auto">
          <a:xfrm rot="16200000">
            <a:off x="-179797" y="1436200"/>
            <a:ext cx="0" cy="242277"/>
          </a:xfrm>
          <a:prstGeom prst="line">
            <a:avLst/>
          </a:prstGeom>
          <a:noFill/>
          <a:ln w="9525">
            <a:solidFill>
              <a:schemeClr val="bg1"/>
            </a:solidFill>
            <a:round/>
            <a:headEnd/>
            <a:tailEnd type="triangle" w="med" len="med"/>
          </a:ln>
          <a:effectLst/>
        </p:spPr>
        <p:txBody>
          <a:bodyPr wrap="none" anchor="ctr"/>
          <a:lstStyle/>
          <a:p>
            <a:endParaRPr lang="en-GB" sz="1100" dirty="0">
              <a:solidFill>
                <a:srgbClr val="FFFFFF"/>
              </a:solidFill>
            </a:endParaRPr>
          </a:p>
        </p:txBody>
      </p:sp>
      <p:sp>
        <p:nvSpPr>
          <p:cNvPr id="31" name="Content Placeholder 7"/>
          <p:cNvSpPr txBox="1">
            <a:spLocks/>
          </p:cNvSpPr>
          <p:nvPr userDrawn="1"/>
        </p:nvSpPr>
        <p:spPr>
          <a:xfrm>
            <a:off x="-681713" y="1472702"/>
            <a:ext cx="274113" cy="169277"/>
          </a:xfrm>
          <a:prstGeom prst="rect">
            <a:avLst/>
          </a:prstGeom>
        </p:spPr>
        <p:txBody>
          <a:bodyPr vert="horz" wrap="non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a:solidFill>
                  <a:srgbClr val="FFFFFF"/>
                </a:solidFill>
              </a:rPr>
              <a:t>5.20</a:t>
            </a:r>
          </a:p>
        </p:txBody>
      </p:sp>
      <p:pic>
        <p:nvPicPr>
          <p:cNvPr id="32" name="Picture 3"/>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911424" y="2984035"/>
            <a:ext cx="2095512" cy="214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3233799" y="2984036"/>
            <a:ext cx="3305908"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Straight Connector 33"/>
          <p:cNvCxnSpPr/>
          <p:nvPr userDrawn="1"/>
        </p:nvCxnSpPr>
        <p:spPr>
          <a:xfrm>
            <a:off x="445905" y="0"/>
            <a:ext cx="0" cy="685800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5" name="Line 148"/>
          <p:cNvSpPr>
            <a:spLocks noChangeShapeType="1"/>
          </p:cNvSpPr>
          <p:nvPr userDrawn="1"/>
        </p:nvSpPr>
        <p:spPr bwMode="auto">
          <a:xfrm>
            <a:off x="445477" y="-250825"/>
            <a:ext cx="0" cy="196850"/>
          </a:xfrm>
          <a:prstGeom prst="line">
            <a:avLst/>
          </a:prstGeom>
          <a:noFill/>
          <a:ln w="9525">
            <a:solidFill>
              <a:schemeClr val="bg1"/>
            </a:solidFill>
            <a:round/>
            <a:headEnd/>
            <a:tailEnd type="triangle" w="med" len="med"/>
          </a:ln>
          <a:effectLst/>
        </p:spPr>
        <p:txBody>
          <a:bodyPr wrap="none" anchor="ctr"/>
          <a:lstStyle/>
          <a:p>
            <a:endParaRPr lang="en-GB" sz="1800" dirty="0">
              <a:solidFill>
                <a:srgbClr val="FFFFFF"/>
              </a:solidFill>
            </a:endParaRPr>
          </a:p>
        </p:txBody>
      </p:sp>
      <p:cxnSp>
        <p:nvCxnSpPr>
          <p:cNvPr id="36" name="Straight Connector 35"/>
          <p:cNvCxnSpPr/>
          <p:nvPr userDrawn="1"/>
        </p:nvCxnSpPr>
        <p:spPr>
          <a:xfrm>
            <a:off x="0" y="1557338"/>
            <a:ext cx="12192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7" name="Rounded Rectangle 36"/>
          <p:cNvSpPr/>
          <p:nvPr userDrawn="1"/>
        </p:nvSpPr>
        <p:spPr>
          <a:xfrm>
            <a:off x="923570" y="4199249"/>
            <a:ext cx="2068989" cy="229708"/>
          </a:xfrm>
          <a:prstGeom prst="roundRect">
            <a:avLst>
              <a:gd name="adj" fmla="val 1683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rgbClr val="000000"/>
              </a:solidFill>
            </a:endParaRPr>
          </a:p>
        </p:txBody>
      </p:sp>
      <p:sp>
        <p:nvSpPr>
          <p:cNvPr id="38" name="Line 148"/>
          <p:cNvSpPr>
            <a:spLocks noChangeShapeType="1"/>
          </p:cNvSpPr>
          <p:nvPr userDrawn="1"/>
        </p:nvSpPr>
        <p:spPr bwMode="auto">
          <a:xfrm rot="16200000">
            <a:off x="-179797" y="2228362"/>
            <a:ext cx="0" cy="242277"/>
          </a:xfrm>
          <a:prstGeom prst="line">
            <a:avLst/>
          </a:prstGeom>
          <a:noFill/>
          <a:ln w="9525">
            <a:solidFill>
              <a:schemeClr val="bg1"/>
            </a:solidFill>
            <a:round/>
            <a:headEnd/>
            <a:tailEnd type="triangle" w="med" len="med"/>
          </a:ln>
          <a:effectLst/>
        </p:spPr>
        <p:txBody>
          <a:bodyPr wrap="none" anchor="ctr"/>
          <a:lstStyle/>
          <a:p>
            <a:endParaRPr lang="en-GB" sz="1100" dirty="0">
              <a:solidFill>
                <a:srgbClr val="FFFFFF"/>
              </a:solidFill>
            </a:endParaRPr>
          </a:p>
        </p:txBody>
      </p:sp>
      <p:sp>
        <p:nvSpPr>
          <p:cNvPr id="39" name="Content Placeholder 7"/>
          <p:cNvSpPr txBox="1">
            <a:spLocks/>
          </p:cNvSpPr>
          <p:nvPr userDrawn="1"/>
        </p:nvSpPr>
        <p:spPr>
          <a:xfrm>
            <a:off x="-681713" y="2264863"/>
            <a:ext cx="274113" cy="169277"/>
          </a:xfrm>
          <a:prstGeom prst="rect">
            <a:avLst/>
          </a:prstGeom>
        </p:spPr>
        <p:txBody>
          <a:bodyPr vert="horz" wrap="non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a:solidFill>
                  <a:srgbClr val="FFFFFF"/>
                </a:solidFill>
              </a:rPr>
              <a:t>3.00</a:t>
            </a:r>
          </a:p>
        </p:txBody>
      </p:sp>
      <p:cxnSp>
        <p:nvCxnSpPr>
          <p:cNvPr id="40" name="Straight Connector 39"/>
          <p:cNvCxnSpPr/>
          <p:nvPr userDrawn="1"/>
        </p:nvCxnSpPr>
        <p:spPr>
          <a:xfrm>
            <a:off x="0" y="2349500"/>
            <a:ext cx="12192000" cy="0"/>
          </a:xfrm>
          <a:prstGeom prst="line">
            <a:avLst/>
          </a:prstGeom>
          <a:ln w="95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825441" y="0"/>
            <a:ext cx="0" cy="6858000"/>
          </a:xfrm>
          <a:prstGeom prst="line">
            <a:avLst/>
          </a:prstGeom>
          <a:ln w="95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6091164" y="0"/>
            <a:ext cx="0" cy="6858000"/>
          </a:xfrm>
          <a:prstGeom prst="line">
            <a:avLst/>
          </a:prstGeom>
          <a:ln w="95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6356888" y="0"/>
            <a:ext cx="0" cy="6858000"/>
          </a:xfrm>
          <a:prstGeom prst="line">
            <a:avLst/>
          </a:prstGeom>
          <a:ln w="95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Content Placeholder 7"/>
          <p:cNvSpPr txBox="1">
            <a:spLocks/>
          </p:cNvSpPr>
          <p:nvPr userDrawn="1"/>
        </p:nvSpPr>
        <p:spPr>
          <a:xfrm>
            <a:off x="911426" y="2233633"/>
            <a:ext cx="7866197" cy="338554"/>
          </a:xfrm>
          <a:prstGeom prst="rect">
            <a:avLst/>
          </a:prstGeom>
          <a:solidFill>
            <a:schemeClr val="bg2"/>
          </a:solidFill>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a:solidFill>
                  <a:srgbClr val="000000"/>
                </a:solidFill>
                <a:latin typeface="Arial"/>
              </a:rPr>
              <a:t>To display your gridlines you must select </a:t>
            </a:r>
            <a:r>
              <a:rPr lang="en-GB" sz="1100" b="1" dirty="0">
                <a:solidFill>
                  <a:srgbClr val="000000"/>
                </a:solidFill>
                <a:latin typeface="Arial"/>
              </a:rPr>
              <a:t>Snap objects to grid </a:t>
            </a:r>
            <a:r>
              <a:rPr lang="en-GB" sz="1100" dirty="0">
                <a:solidFill>
                  <a:srgbClr val="000000"/>
                </a:solidFill>
                <a:latin typeface="Arial"/>
              </a:rPr>
              <a:t>for precise placement of gridlines. </a:t>
            </a:r>
            <a:br>
              <a:rPr lang="en-GB" sz="1100" dirty="0">
                <a:solidFill>
                  <a:srgbClr val="000000"/>
                </a:solidFill>
                <a:latin typeface="Arial"/>
              </a:rPr>
            </a:br>
            <a:r>
              <a:rPr lang="en-GB" sz="1100" dirty="0">
                <a:solidFill>
                  <a:srgbClr val="000000"/>
                </a:solidFill>
                <a:latin typeface="Arial"/>
              </a:rPr>
              <a:t>If you press </a:t>
            </a:r>
            <a:r>
              <a:rPr lang="en-GB" sz="1100" b="1" dirty="0">
                <a:solidFill>
                  <a:srgbClr val="000000"/>
                </a:solidFill>
                <a:latin typeface="Arial"/>
              </a:rPr>
              <a:t>ALT</a:t>
            </a:r>
            <a:r>
              <a:rPr lang="en-GB" sz="1100" dirty="0">
                <a:solidFill>
                  <a:srgbClr val="000000"/>
                </a:solidFill>
                <a:latin typeface="Arial"/>
              </a:rPr>
              <a:t>, you can move your objects freely around and they will not try to stick to the gridlines. </a:t>
            </a:r>
          </a:p>
        </p:txBody>
      </p:sp>
      <p:sp>
        <p:nvSpPr>
          <p:cNvPr id="48" name="Line 148"/>
          <p:cNvSpPr>
            <a:spLocks noChangeShapeType="1"/>
          </p:cNvSpPr>
          <p:nvPr userDrawn="1"/>
        </p:nvSpPr>
        <p:spPr bwMode="auto">
          <a:xfrm rot="16200000">
            <a:off x="-179797" y="247162"/>
            <a:ext cx="0" cy="242277"/>
          </a:xfrm>
          <a:prstGeom prst="line">
            <a:avLst/>
          </a:prstGeom>
          <a:noFill/>
          <a:ln w="9525">
            <a:solidFill>
              <a:schemeClr val="bg1"/>
            </a:solidFill>
            <a:round/>
            <a:headEnd/>
            <a:tailEnd type="triangle" w="med" len="med"/>
          </a:ln>
          <a:effectLst/>
        </p:spPr>
        <p:txBody>
          <a:bodyPr wrap="none" anchor="ctr"/>
          <a:lstStyle/>
          <a:p>
            <a:endParaRPr lang="en-GB" sz="1100" dirty="0">
              <a:solidFill>
                <a:srgbClr val="FFFFFF"/>
              </a:solidFill>
            </a:endParaRPr>
          </a:p>
        </p:txBody>
      </p:sp>
      <p:sp>
        <p:nvSpPr>
          <p:cNvPr id="49" name="Content Placeholder 7"/>
          <p:cNvSpPr txBox="1">
            <a:spLocks/>
          </p:cNvSpPr>
          <p:nvPr userDrawn="1"/>
        </p:nvSpPr>
        <p:spPr>
          <a:xfrm>
            <a:off x="-681713" y="283664"/>
            <a:ext cx="274113" cy="169277"/>
          </a:xfrm>
          <a:prstGeom prst="rect">
            <a:avLst/>
          </a:prstGeom>
        </p:spPr>
        <p:txBody>
          <a:bodyPr vert="horz" wrap="non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a:solidFill>
                  <a:srgbClr val="FFFFFF"/>
                </a:solidFill>
              </a:rPr>
              <a:t>8.50</a:t>
            </a:r>
          </a:p>
        </p:txBody>
      </p:sp>
      <p:sp>
        <p:nvSpPr>
          <p:cNvPr id="50" name="Content Placeholder 7"/>
          <p:cNvSpPr txBox="1">
            <a:spLocks/>
          </p:cNvSpPr>
          <p:nvPr userDrawn="1"/>
        </p:nvSpPr>
        <p:spPr>
          <a:xfrm>
            <a:off x="269146" y="-420102"/>
            <a:ext cx="352661" cy="169277"/>
          </a:xfrm>
          <a:prstGeom prst="rect">
            <a:avLst/>
          </a:prstGeom>
        </p:spPr>
        <p:txBody>
          <a:bodyPr vert="horz" wrap="non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a:solidFill>
                  <a:srgbClr val="FFFFFF"/>
                </a:solidFill>
              </a:rPr>
              <a:t>12.75</a:t>
            </a:r>
          </a:p>
        </p:txBody>
      </p:sp>
      <p:sp>
        <p:nvSpPr>
          <p:cNvPr id="51" name="Content Placeholder 7"/>
          <p:cNvSpPr txBox="1">
            <a:spLocks/>
          </p:cNvSpPr>
          <p:nvPr userDrawn="1"/>
        </p:nvSpPr>
        <p:spPr>
          <a:xfrm>
            <a:off x="11568241" y="-420102"/>
            <a:ext cx="352661" cy="169277"/>
          </a:xfrm>
          <a:prstGeom prst="rect">
            <a:avLst/>
          </a:prstGeom>
        </p:spPr>
        <p:txBody>
          <a:bodyPr vert="horz" wrap="non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a:solidFill>
                  <a:srgbClr val="FFFFFF"/>
                </a:solidFill>
              </a:rPr>
              <a:t>12.75</a:t>
            </a:r>
          </a:p>
        </p:txBody>
      </p:sp>
      <p:cxnSp>
        <p:nvCxnSpPr>
          <p:cNvPr id="66" name="Straight Connector 65"/>
          <p:cNvCxnSpPr/>
          <p:nvPr userDrawn="1"/>
        </p:nvCxnSpPr>
        <p:spPr>
          <a:xfrm>
            <a:off x="445478" y="368300"/>
            <a:ext cx="112960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445478" y="1200120"/>
            <a:ext cx="11296085"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8" name="Title 1"/>
          <p:cNvSpPr>
            <a:spLocks noGrp="1"/>
          </p:cNvSpPr>
          <p:nvPr>
            <p:ph type="title" hasCustomPrompt="1"/>
          </p:nvPr>
        </p:nvSpPr>
        <p:spPr>
          <a:xfrm>
            <a:off x="445790" y="466928"/>
            <a:ext cx="9149743" cy="307777"/>
          </a:xfrm>
        </p:spPr>
        <p:txBody>
          <a:bodyPr/>
          <a:lstStyle>
            <a:lvl1pPr>
              <a:defRPr baseline="0"/>
            </a:lvl1pPr>
          </a:lstStyle>
          <a:p>
            <a:r>
              <a:rPr lang="en-US" dirty="0"/>
              <a:t>Click to write title here</a:t>
            </a:r>
            <a:endParaRPr lang="en-GB" dirty="0"/>
          </a:p>
        </p:txBody>
      </p:sp>
      <p:sp>
        <p:nvSpPr>
          <p:cNvPr id="69" name="Text Placeholder 8"/>
          <p:cNvSpPr>
            <a:spLocks noGrp="1"/>
          </p:cNvSpPr>
          <p:nvPr>
            <p:ph type="body" sz="quarter" idx="13" hasCustomPrompt="1"/>
          </p:nvPr>
        </p:nvSpPr>
        <p:spPr>
          <a:xfrm>
            <a:off x="445478" y="797272"/>
            <a:ext cx="9149743" cy="307777"/>
          </a:xfrm>
        </p:spPr>
        <p:txBody>
          <a:bodyPr wrap="square" anchor="b">
            <a:spAutoFit/>
          </a:bodyPr>
          <a:lstStyle>
            <a:lvl1pPr>
              <a:defRPr sz="2000" b="1">
                <a:solidFill>
                  <a:schemeClr val="tx1"/>
                </a:solidFill>
                <a:latin typeface="+mj-lt"/>
              </a:defRPr>
            </a:lvl1pPr>
            <a:lvl2pPr>
              <a:defRPr b="1"/>
            </a:lvl2pPr>
            <a:lvl3pPr>
              <a:defRPr b="1"/>
            </a:lvl3pPr>
            <a:lvl4pPr>
              <a:defRPr b="1"/>
            </a:lvl4pPr>
            <a:lvl5pPr>
              <a:defRPr b="1"/>
            </a:lvl5pPr>
          </a:lstStyle>
          <a:p>
            <a:pPr lvl="0"/>
            <a:r>
              <a:rPr lang="en-US" dirty="0"/>
              <a:t>Max. 2 lines, Arial 20</a:t>
            </a:r>
          </a:p>
        </p:txBody>
      </p:sp>
    </p:spTree>
    <p:extLst>
      <p:ext uri="{BB962C8B-B14F-4D97-AF65-F5344CB8AC3E}">
        <p14:creationId xmlns:p14="http://schemas.microsoft.com/office/powerpoint/2010/main" val="221578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1 White">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95325" y="1773238"/>
            <a:ext cx="10801349" cy="42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4"/>
          </p:nvPr>
        </p:nvSpPr>
        <p:spPr/>
        <p:txBody>
          <a:bodyPr/>
          <a:lstStyle/>
          <a:p>
            <a:fld id="{30B821CA-4A82-4CF7-B393-0F7BBE1CFB6D}" type="datetime3">
              <a:rPr lang="en-US" smtClean="0"/>
              <a:t>4 May 2020</a:t>
            </a:fld>
            <a:endParaRPr lang="en-US" dirty="0"/>
          </a:p>
        </p:txBody>
      </p:sp>
      <p:sp>
        <p:nvSpPr>
          <p:cNvPr id="7" name="Footer Placeholder 6"/>
          <p:cNvSpPr>
            <a:spLocks noGrp="1"/>
          </p:cNvSpPr>
          <p:nvPr>
            <p:ph type="ftr" sz="quarter" idx="15"/>
          </p:nvPr>
        </p:nvSpPr>
        <p:spPr/>
        <p:txBody>
          <a:bodyPr/>
          <a:lstStyle/>
          <a:p>
            <a:r>
              <a:rPr lang="en-US" dirty="0"/>
              <a:t>ML-0877 Rev A MCV0010089 REVA </a:t>
            </a:r>
          </a:p>
        </p:txBody>
      </p:sp>
      <p:sp>
        <p:nvSpPr>
          <p:cNvPr id="8" name="Slide Number Placeholder 7"/>
          <p:cNvSpPr>
            <a:spLocks noGrp="1"/>
          </p:cNvSpPr>
          <p:nvPr>
            <p:ph type="sldNum" sz="quarter" idx="16"/>
          </p:nvPr>
        </p:nvSpPr>
        <p:spPr/>
        <p:txBody>
          <a:bodyPr/>
          <a:lstStyle/>
          <a:p>
            <a:r>
              <a:rPr lang="en-US" dirty="0"/>
              <a:t>Page </a:t>
            </a:r>
            <a:fld id="{11A20EE6-9D0E-4D2E-AC18-D673A8617645}" type="slidenum">
              <a:rPr lang="en-US" smtClean="0"/>
              <a:pPr/>
              <a:t>‹#›</a:t>
            </a:fld>
            <a:endParaRPr lang="en-US" dirty="0"/>
          </a:p>
        </p:txBody>
      </p:sp>
      <p:sp>
        <p:nvSpPr>
          <p:cNvPr id="11" name="Text Placeholder 8"/>
          <p:cNvSpPr>
            <a:spLocks noGrp="1"/>
          </p:cNvSpPr>
          <p:nvPr>
            <p:ph type="body" sz="quarter" idx="13"/>
          </p:nvPr>
        </p:nvSpPr>
        <p:spPr bwMode="gray">
          <a:xfrm>
            <a:off x="695325" y="1081920"/>
            <a:ext cx="10801349" cy="344128"/>
          </a:xfrm>
        </p:spPr>
        <p:txBody>
          <a:bodyPr tIns="36000" anchor="t">
            <a:noAutofit/>
          </a:bodyPr>
          <a:lstStyle>
            <a:lvl1pPr>
              <a:defRPr lang="en-US" sz="2000" b="0" kern="1200" dirty="0">
                <a:solidFill>
                  <a:schemeClr val="tx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22067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1 Snow">
    <p:spTree>
      <p:nvGrpSpPr>
        <p:cNvPr id="1" name=""/>
        <p:cNvGrpSpPr/>
        <p:nvPr/>
      </p:nvGrpSpPr>
      <p:grpSpPr>
        <a:xfrm>
          <a:off x="0" y="0"/>
          <a:ext cx="0" cy="0"/>
          <a:chOff x="0" y="0"/>
          <a:chExt cx="0" cy="0"/>
        </a:xfrm>
      </p:grpSpPr>
      <p:sp>
        <p:nvSpPr>
          <p:cNvPr id="8" name="Rectangle 7"/>
          <p:cNvSpPr/>
          <p:nvPr/>
        </p:nvSpPr>
        <p:spPr bwMode="gray">
          <a:xfrm>
            <a:off x="0" y="2"/>
            <a:ext cx="12192000" cy="61647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bwMode="gray">
          <a:xfrm>
            <a:off x="695325" y="1773238"/>
            <a:ext cx="10801349" cy="42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p:cNvSpPr>
            <a:spLocks noGrp="1"/>
          </p:cNvSpPr>
          <p:nvPr>
            <p:ph type="body" sz="quarter" idx="13"/>
          </p:nvPr>
        </p:nvSpPr>
        <p:spPr bwMode="gray">
          <a:xfrm>
            <a:off x="695325" y="1081920"/>
            <a:ext cx="10801349" cy="344128"/>
          </a:xfrm>
        </p:spPr>
        <p:txBody>
          <a:bodyPr tIns="36000" anchor="t">
            <a:noAutofit/>
          </a:bodyPr>
          <a:lstStyle>
            <a:lvl1pPr>
              <a:defRPr lang="en-US" sz="2000" b="0" kern="1200" dirty="0">
                <a:solidFill>
                  <a:schemeClr val="tx1"/>
                </a:solidFill>
                <a:latin typeface="+mn-lt"/>
                <a:ea typeface="+mn-ea"/>
                <a:cs typeface="+mn-cs"/>
              </a:defRPr>
            </a:lvl1pPr>
          </a:lstStyle>
          <a:p>
            <a:pPr lvl="0"/>
            <a:r>
              <a:rPr lang="en-US"/>
              <a:t>Click to edit Master text styles</a:t>
            </a:r>
          </a:p>
        </p:txBody>
      </p:sp>
      <p:sp>
        <p:nvSpPr>
          <p:cNvPr id="4" name="Title 3"/>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4"/>
          </p:nvPr>
        </p:nvSpPr>
        <p:spPr/>
        <p:txBody>
          <a:bodyPr/>
          <a:lstStyle/>
          <a:p>
            <a:fld id="{E34FC5B3-270A-42A1-88ED-2C307A4D565F}" type="datetime3">
              <a:rPr lang="en-US" smtClean="0"/>
              <a:t>4 May 2020</a:t>
            </a:fld>
            <a:endParaRPr lang="en-US" dirty="0"/>
          </a:p>
        </p:txBody>
      </p:sp>
      <p:sp>
        <p:nvSpPr>
          <p:cNvPr id="5" name="Footer Placeholder 4"/>
          <p:cNvSpPr>
            <a:spLocks noGrp="1"/>
          </p:cNvSpPr>
          <p:nvPr>
            <p:ph type="ftr" sz="quarter" idx="15"/>
          </p:nvPr>
        </p:nvSpPr>
        <p:spPr/>
        <p:txBody>
          <a:bodyPr/>
          <a:lstStyle/>
          <a:p>
            <a:r>
              <a:rPr lang="en-US" dirty="0"/>
              <a:t>ML-0877 Rev A MCV0010089 REVA </a:t>
            </a:r>
          </a:p>
        </p:txBody>
      </p:sp>
      <p:sp>
        <p:nvSpPr>
          <p:cNvPr id="6" name="Slide Number Placeholder 5"/>
          <p:cNvSpPr>
            <a:spLocks noGrp="1"/>
          </p:cNvSpPr>
          <p:nvPr>
            <p:ph type="sldNum" sz="quarter" idx="16"/>
          </p:nvPr>
        </p:nvSpPr>
        <p:spPr/>
        <p:txBody>
          <a:bodyPr/>
          <a:lstStyle/>
          <a:p>
            <a:r>
              <a:rPr lang="en-US" dirty="0"/>
              <a:t>Page </a:t>
            </a:r>
            <a:fld id="{11A20EE6-9D0E-4D2E-AC18-D673A8617645}" type="slidenum">
              <a:rPr lang="en-US" smtClean="0"/>
              <a:pPr/>
              <a:t>‹#›</a:t>
            </a:fld>
            <a:endParaRPr lang="en-US" dirty="0"/>
          </a:p>
        </p:txBody>
      </p:sp>
    </p:spTree>
    <p:extLst>
      <p:ext uri="{BB962C8B-B14F-4D97-AF65-F5344CB8AC3E}">
        <p14:creationId xmlns:p14="http://schemas.microsoft.com/office/powerpoint/2010/main" val="199646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2 White">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95324" y="1773238"/>
            <a:ext cx="5220674" cy="42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4"/>
          </p:nvPr>
        </p:nvSpPr>
        <p:spPr bwMode="gray">
          <a:xfrm>
            <a:off x="6275998" y="1773238"/>
            <a:ext cx="5220674" cy="42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p:cNvSpPr>
            <a:spLocks noGrp="1"/>
          </p:cNvSpPr>
          <p:nvPr>
            <p:ph type="body" sz="quarter" idx="13"/>
          </p:nvPr>
        </p:nvSpPr>
        <p:spPr bwMode="gray">
          <a:xfrm>
            <a:off x="695325" y="1081920"/>
            <a:ext cx="10801349" cy="344128"/>
          </a:xfrm>
        </p:spPr>
        <p:txBody>
          <a:bodyPr tIns="36000" anchor="t">
            <a:noAutofit/>
          </a:bodyPr>
          <a:lstStyle>
            <a:lvl1pPr>
              <a:defRPr lang="en-US" sz="2000" b="0" kern="1200" dirty="0">
                <a:solidFill>
                  <a:schemeClr val="tx1"/>
                </a:solidFill>
                <a:latin typeface="+mn-lt"/>
                <a:ea typeface="+mn-ea"/>
                <a:cs typeface="+mn-cs"/>
              </a:defRPr>
            </a:lvl1pPr>
          </a:lstStyle>
          <a:p>
            <a:pPr lvl="0"/>
            <a:r>
              <a:rPr lang="en-US"/>
              <a:t>Click to edit Master text styles</a:t>
            </a:r>
          </a:p>
        </p:txBody>
      </p:sp>
      <p:sp>
        <p:nvSpPr>
          <p:cNvPr id="9" name="Title 8"/>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5"/>
          </p:nvPr>
        </p:nvSpPr>
        <p:spPr/>
        <p:txBody>
          <a:bodyPr/>
          <a:lstStyle/>
          <a:p>
            <a:fld id="{005CF0EF-09FE-47F4-9D39-4B63EA244BF2}" type="datetime3">
              <a:rPr lang="en-US" smtClean="0"/>
              <a:t>4 May 2020</a:t>
            </a:fld>
            <a:endParaRPr lang="en-US" dirty="0"/>
          </a:p>
        </p:txBody>
      </p:sp>
      <p:sp>
        <p:nvSpPr>
          <p:cNvPr id="7" name="Footer Placeholder 6"/>
          <p:cNvSpPr>
            <a:spLocks noGrp="1"/>
          </p:cNvSpPr>
          <p:nvPr>
            <p:ph type="ftr" sz="quarter" idx="16"/>
          </p:nvPr>
        </p:nvSpPr>
        <p:spPr/>
        <p:txBody>
          <a:bodyPr/>
          <a:lstStyle/>
          <a:p>
            <a:r>
              <a:rPr lang="en-US" dirty="0"/>
              <a:t>ML-0877 Rev A MCV0010089 REVA </a:t>
            </a:r>
          </a:p>
        </p:txBody>
      </p:sp>
      <p:sp>
        <p:nvSpPr>
          <p:cNvPr id="10" name="Slide Number Placeholder 9"/>
          <p:cNvSpPr>
            <a:spLocks noGrp="1"/>
          </p:cNvSpPr>
          <p:nvPr>
            <p:ph type="sldNum" sz="quarter" idx="17"/>
          </p:nvPr>
        </p:nvSpPr>
        <p:spPr/>
        <p:txBody>
          <a:bodyPr/>
          <a:lstStyle/>
          <a:p>
            <a:r>
              <a:rPr lang="en-US" dirty="0"/>
              <a:t>Page </a:t>
            </a:r>
            <a:fld id="{11A20EE6-9D0E-4D2E-AC18-D673A8617645}" type="slidenum">
              <a:rPr lang="en-US" smtClean="0"/>
              <a:pPr/>
              <a:t>‹#›</a:t>
            </a:fld>
            <a:endParaRPr lang="en-US" dirty="0"/>
          </a:p>
        </p:txBody>
      </p:sp>
    </p:spTree>
    <p:extLst>
      <p:ext uri="{BB962C8B-B14F-4D97-AF65-F5344CB8AC3E}">
        <p14:creationId xmlns:p14="http://schemas.microsoft.com/office/powerpoint/2010/main" val="41247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slide 2 Snow">
    <p:spTree>
      <p:nvGrpSpPr>
        <p:cNvPr id="1" name=""/>
        <p:cNvGrpSpPr/>
        <p:nvPr/>
      </p:nvGrpSpPr>
      <p:grpSpPr>
        <a:xfrm>
          <a:off x="0" y="0"/>
          <a:ext cx="0" cy="0"/>
          <a:chOff x="0" y="0"/>
          <a:chExt cx="0" cy="0"/>
        </a:xfrm>
      </p:grpSpPr>
      <p:sp>
        <p:nvSpPr>
          <p:cNvPr id="10" name="Rectangle 9"/>
          <p:cNvSpPr/>
          <p:nvPr/>
        </p:nvSpPr>
        <p:spPr bwMode="gray">
          <a:xfrm>
            <a:off x="0" y="2"/>
            <a:ext cx="12192000" cy="6164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bwMode="gray">
          <a:xfrm>
            <a:off x="695324" y="1773238"/>
            <a:ext cx="5220674" cy="42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4"/>
          </p:nvPr>
        </p:nvSpPr>
        <p:spPr bwMode="gray">
          <a:xfrm>
            <a:off x="6275998" y="1773238"/>
            <a:ext cx="5220674" cy="42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bwMode="gray">
          <a:xfrm>
            <a:off x="695325" y="1081920"/>
            <a:ext cx="10801349" cy="344128"/>
          </a:xfrm>
        </p:spPr>
        <p:txBody>
          <a:bodyPr tIns="36000" anchor="t">
            <a:noAutofit/>
          </a:bodyPr>
          <a:lstStyle>
            <a:lvl1pPr>
              <a:defRPr lang="en-US" sz="2000" b="0" kern="1200" dirty="0">
                <a:solidFill>
                  <a:schemeClr val="tx1"/>
                </a:solidFill>
                <a:latin typeface="+mn-lt"/>
                <a:ea typeface="+mn-ea"/>
                <a:cs typeface="+mn-cs"/>
              </a:defRPr>
            </a:lvl1pPr>
          </a:lstStyle>
          <a:p>
            <a:pPr lvl="0"/>
            <a:r>
              <a:rPr lang="en-US"/>
              <a:t>Click to edit Master text styles</a:t>
            </a:r>
          </a:p>
        </p:txBody>
      </p:sp>
      <p:sp>
        <p:nvSpPr>
          <p:cNvPr id="9" name="Title 8"/>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5"/>
          </p:nvPr>
        </p:nvSpPr>
        <p:spPr/>
        <p:txBody>
          <a:bodyPr/>
          <a:lstStyle/>
          <a:p>
            <a:fld id="{D8A2B62D-7D3B-46F2-BDDF-98BA99F0C51B}" type="datetime3">
              <a:rPr lang="en-US" smtClean="0"/>
              <a:t>4 May 2020</a:t>
            </a:fld>
            <a:endParaRPr lang="en-US" dirty="0"/>
          </a:p>
        </p:txBody>
      </p:sp>
      <p:sp>
        <p:nvSpPr>
          <p:cNvPr id="7" name="Footer Placeholder 6"/>
          <p:cNvSpPr>
            <a:spLocks noGrp="1"/>
          </p:cNvSpPr>
          <p:nvPr>
            <p:ph type="ftr" sz="quarter" idx="16"/>
          </p:nvPr>
        </p:nvSpPr>
        <p:spPr/>
        <p:txBody>
          <a:bodyPr/>
          <a:lstStyle/>
          <a:p>
            <a:r>
              <a:rPr lang="en-US" dirty="0"/>
              <a:t>ML-0877 Rev A MCV0010089 REVA </a:t>
            </a:r>
          </a:p>
        </p:txBody>
      </p:sp>
      <p:sp>
        <p:nvSpPr>
          <p:cNvPr id="11" name="Slide Number Placeholder 10"/>
          <p:cNvSpPr>
            <a:spLocks noGrp="1"/>
          </p:cNvSpPr>
          <p:nvPr>
            <p:ph type="sldNum" sz="quarter" idx="17"/>
          </p:nvPr>
        </p:nvSpPr>
        <p:spPr/>
        <p:txBody>
          <a:bodyPr/>
          <a:lstStyle/>
          <a:p>
            <a:r>
              <a:rPr lang="en-US" dirty="0"/>
              <a:t>Page </a:t>
            </a:r>
            <a:fld id="{11A20EE6-9D0E-4D2E-AC18-D673A8617645}" type="slidenum">
              <a:rPr lang="en-US" smtClean="0"/>
              <a:pPr/>
              <a:t>‹#›</a:t>
            </a:fld>
            <a:endParaRPr lang="en-US" dirty="0"/>
          </a:p>
        </p:txBody>
      </p:sp>
    </p:spTree>
    <p:extLst>
      <p:ext uri="{BB962C8B-B14F-4D97-AF65-F5344CB8AC3E}">
        <p14:creationId xmlns:p14="http://schemas.microsoft.com/office/powerpoint/2010/main" val="2996348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slide 3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695325" y="2091460"/>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hasCustomPrompt="1"/>
          </p:nvPr>
        </p:nvSpPr>
        <p:spPr bwMode="gray">
          <a:xfrm>
            <a:off x="8136223" y="2091460"/>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7" hasCustomPrompt="1"/>
          </p:nvPr>
        </p:nvSpPr>
        <p:spPr bwMode="gray">
          <a:xfrm>
            <a:off x="4415774" y="2091460"/>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p:cNvSpPr>
            <a:spLocks noGrp="1"/>
          </p:cNvSpPr>
          <p:nvPr>
            <p:ph type="body" sz="quarter" idx="13"/>
          </p:nvPr>
        </p:nvSpPr>
        <p:spPr bwMode="gray">
          <a:xfrm>
            <a:off x="695325" y="1081920"/>
            <a:ext cx="10801349" cy="344128"/>
          </a:xfrm>
        </p:spPr>
        <p:txBody>
          <a:bodyPr tIns="36000" anchor="t">
            <a:noAutofit/>
          </a:bodyPr>
          <a:lstStyle>
            <a:lvl1pPr>
              <a:defRPr lang="en-US" sz="2000" b="0" kern="1200" dirty="0">
                <a:solidFill>
                  <a:schemeClr val="tx1"/>
                </a:solidFill>
                <a:latin typeface="+mn-lt"/>
                <a:ea typeface="+mn-ea"/>
                <a:cs typeface="+mn-cs"/>
              </a:defRPr>
            </a:lvl1pPr>
          </a:lstStyle>
          <a:p>
            <a:pPr lvl="0"/>
            <a:r>
              <a:rPr lang="en-US"/>
              <a:t>Click to edit Master text styles</a:t>
            </a:r>
          </a:p>
        </p:txBody>
      </p:sp>
      <p:sp>
        <p:nvSpPr>
          <p:cNvPr id="18" name="Text Placeholder 16"/>
          <p:cNvSpPr>
            <a:spLocks noGrp="1"/>
          </p:cNvSpPr>
          <p:nvPr>
            <p:ph type="body" sz="quarter" idx="22"/>
          </p:nvPr>
        </p:nvSpPr>
        <p:spPr>
          <a:xfrm>
            <a:off x="695323" y="1773239"/>
            <a:ext cx="3360450" cy="246221"/>
          </a:xfrm>
        </p:spPr>
        <p:txBody>
          <a:bodyPr vert="horz" lIns="0" tIns="0" rIns="0" bIns="0" rtlCol="0">
            <a:noAutofit/>
          </a:bodyPr>
          <a:lstStyle>
            <a:lvl1pPr>
              <a:defRPr lang="en-US" b="1" dirty="0">
                <a:solidFill>
                  <a:schemeClr val="tx2"/>
                </a:solidFill>
              </a:defRPr>
            </a:lvl1pPr>
          </a:lstStyle>
          <a:p>
            <a:pPr lvl="0"/>
            <a:r>
              <a:rPr lang="en-US"/>
              <a:t>Click to edit Master text styles</a:t>
            </a:r>
          </a:p>
        </p:txBody>
      </p:sp>
      <p:sp>
        <p:nvSpPr>
          <p:cNvPr id="20" name="Text Placeholder 16"/>
          <p:cNvSpPr>
            <a:spLocks noGrp="1"/>
          </p:cNvSpPr>
          <p:nvPr>
            <p:ph type="body" sz="quarter" idx="23"/>
          </p:nvPr>
        </p:nvSpPr>
        <p:spPr>
          <a:xfrm>
            <a:off x="4415773" y="1773238"/>
            <a:ext cx="3360450" cy="246221"/>
          </a:xfrm>
        </p:spPr>
        <p:txBody>
          <a:bodyPr vert="horz" lIns="0" tIns="0" rIns="0" bIns="0" rtlCol="0">
            <a:noAutofit/>
          </a:bodyPr>
          <a:lstStyle>
            <a:lvl1pPr>
              <a:defRPr lang="en-US" b="1" dirty="0">
                <a:solidFill>
                  <a:schemeClr val="tx2"/>
                </a:solidFill>
              </a:defRPr>
            </a:lvl1pPr>
          </a:lstStyle>
          <a:p>
            <a:pPr lvl="0"/>
            <a:r>
              <a:rPr lang="en-US"/>
              <a:t>Click to edit Master text styles</a:t>
            </a:r>
          </a:p>
        </p:txBody>
      </p:sp>
      <p:sp>
        <p:nvSpPr>
          <p:cNvPr id="22" name="Text Placeholder 16"/>
          <p:cNvSpPr>
            <a:spLocks noGrp="1"/>
          </p:cNvSpPr>
          <p:nvPr>
            <p:ph type="body" sz="quarter" idx="24"/>
          </p:nvPr>
        </p:nvSpPr>
        <p:spPr>
          <a:xfrm>
            <a:off x="8136223" y="1773238"/>
            <a:ext cx="3360450" cy="246221"/>
          </a:xfrm>
        </p:spPr>
        <p:txBody>
          <a:bodyPr vert="horz" lIns="0" tIns="0" rIns="0" bIns="0" rtlCol="0">
            <a:noAutofit/>
          </a:bodyPr>
          <a:lstStyle>
            <a:lvl1pPr>
              <a:defRPr lang="en-US" b="1" dirty="0">
                <a:solidFill>
                  <a:schemeClr val="tx2"/>
                </a:solidFill>
              </a:defRPr>
            </a:lvl1pPr>
          </a:lstStyle>
          <a:p>
            <a:pPr lvl="0"/>
            <a:r>
              <a:rPr lang="en-US"/>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25"/>
          </p:nvPr>
        </p:nvSpPr>
        <p:spPr/>
        <p:txBody>
          <a:bodyPr/>
          <a:lstStyle/>
          <a:p>
            <a:fld id="{D4141D79-313D-4753-801E-979A40F542C4}" type="datetime3">
              <a:rPr lang="en-US" smtClean="0"/>
              <a:t>4 May 2020</a:t>
            </a:fld>
            <a:endParaRPr lang="en-US" dirty="0"/>
          </a:p>
        </p:txBody>
      </p:sp>
      <p:sp>
        <p:nvSpPr>
          <p:cNvPr id="5" name="Footer Placeholder 4"/>
          <p:cNvSpPr>
            <a:spLocks noGrp="1"/>
          </p:cNvSpPr>
          <p:nvPr>
            <p:ph type="ftr" sz="quarter" idx="26"/>
          </p:nvPr>
        </p:nvSpPr>
        <p:spPr/>
        <p:txBody>
          <a:bodyPr/>
          <a:lstStyle/>
          <a:p>
            <a:r>
              <a:rPr lang="en-US" dirty="0"/>
              <a:t>ML-0877 Rev A MCV0010089 REVA </a:t>
            </a:r>
          </a:p>
        </p:txBody>
      </p:sp>
      <p:sp>
        <p:nvSpPr>
          <p:cNvPr id="6" name="Slide Number Placeholder 5"/>
          <p:cNvSpPr>
            <a:spLocks noGrp="1"/>
          </p:cNvSpPr>
          <p:nvPr>
            <p:ph type="sldNum" sz="quarter" idx="27"/>
          </p:nvPr>
        </p:nvSpPr>
        <p:spPr/>
        <p:txBody>
          <a:bodyPr/>
          <a:lstStyle/>
          <a:p>
            <a:r>
              <a:rPr lang="en-US" dirty="0"/>
              <a:t>Page </a:t>
            </a:r>
            <a:fld id="{11A20EE6-9D0E-4D2E-AC18-D673A8617645}" type="slidenum">
              <a:rPr lang="en-US" smtClean="0"/>
              <a:pPr/>
              <a:t>‹#›</a:t>
            </a:fld>
            <a:endParaRPr lang="en-US" dirty="0"/>
          </a:p>
        </p:txBody>
      </p:sp>
    </p:spTree>
    <p:extLst>
      <p:ext uri="{BB962C8B-B14F-4D97-AF65-F5344CB8AC3E}">
        <p14:creationId xmlns:p14="http://schemas.microsoft.com/office/powerpoint/2010/main" val="325145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slide 3 Snow">
    <p:spTree>
      <p:nvGrpSpPr>
        <p:cNvPr id="1" name=""/>
        <p:cNvGrpSpPr/>
        <p:nvPr/>
      </p:nvGrpSpPr>
      <p:grpSpPr>
        <a:xfrm>
          <a:off x="0" y="0"/>
          <a:ext cx="0" cy="0"/>
          <a:chOff x="0" y="0"/>
          <a:chExt cx="0" cy="0"/>
        </a:xfrm>
      </p:grpSpPr>
      <p:sp>
        <p:nvSpPr>
          <p:cNvPr id="13" name="Rectangle 9"/>
          <p:cNvSpPr/>
          <p:nvPr/>
        </p:nvSpPr>
        <p:spPr bwMode="gray">
          <a:xfrm>
            <a:off x="0" y="2"/>
            <a:ext cx="12192000" cy="61647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hasCustomPrompt="1"/>
          </p:nvPr>
        </p:nvSpPr>
        <p:spPr bwMode="gray">
          <a:xfrm>
            <a:off x="695325" y="2091460"/>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hasCustomPrompt="1"/>
          </p:nvPr>
        </p:nvSpPr>
        <p:spPr bwMode="gray">
          <a:xfrm>
            <a:off x="8136223" y="2091460"/>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7" hasCustomPrompt="1"/>
          </p:nvPr>
        </p:nvSpPr>
        <p:spPr bwMode="gray">
          <a:xfrm>
            <a:off x="4415774" y="2091460"/>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p:cNvSpPr>
            <a:spLocks noGrp="1"/>
          </p:cNvSpPr>
          <p:nvPr>
            <p:ph type="body" sz="quarter" idx="13"/>
          </p:nvPr>
        </p:nvSpPr>
        <p:spPr bwMode="gray">
          <a:xfrm>
            <a:off x="695325" y="1081920"/>
            <a:ext cx="10801349" cy="344128"/>
          </a:xfrm>
        </p:spPr>
        <p:txBody>
          <a:bodyPr tIns="36000" anchor="t">
            <a:noAutofit/>
          </a:bodyPr>
          <a:lstStyle>
            <a:lvl1pPr>
              <a:defRPr lang="en-US" sz="2000" b="0" kern="1200" dirty="0">
                <a:solidFill>
                  <a:schemeClr val="tx1"/>
                </a:solidFill>
                <a:latin typeface="+mn-lt"/>
                <a:ea typeface="+mn-ea"/>
                <a:cs typeface="+mn-cs"/>
              </a:defRPr>
            </a:lvl1pPr>
          </a:lstStyle>
          <a:p>
            <a:pPr lvl="0"/>
            <a:r>
              <a:rPr lang="en-US"/>
              <a:t>Click to edit Master text styles</a:t>
            </a:r>
          </a:p>
        </p:txBody>
      </p:sp>
      <p:sp>
        <p:nvSpPr>
          <p:cNvPr id="18" name="Text Placeholder 16"/>
          <p:cNvSpPr>
            <a:spLocks noGrp="1"/>
          </p:cNvSpPr>
          <p:nvPr>
            <p:ph type="body" sz="quarter" idx="22"/>
          </p:nvPr>
        </p:nvSpPr>
        <p:spPr>
          <a:xfrm>
            <a:off x="695323" y="1773239"/>
            <a:ext cx="3360450" cy="246221"/>
          </a:xfrm>
        </p:spPr>
        <p:txBody>
          <a:bodyPr vert="horz" lIns="0" tIns="0" rIns="0" bIns="0" rtlCol="0">
            <a:noAutofit/>
          </a:bodyPr>
          <a:lstStyle>
            <a:lvl1pPr>
              <a:defRPr lang="en-US" b="1" dirty="0">
                <a:solidFill>
                  <a:schemeClr val="tx2"/>
                </a:solidFill>
              </a:defRPr>
            </a:lvl1pPr>
          </a:lstStyle>
          <a:p>
            <a:pPr lvl="0"/>
            <a:r>
              <a:rPr lang="en-US"/>
              <a:t>Click to edit Master text styles</a:t>
            </a:r>
          </a:p>
        </p:txBody>
      </p:sp>
      <p:sp>
        <p:nvSpPr>
          <p:cNvPr id="20" name="Text Placeholder 16"/>
          <p:cNvSpPr>
            <a:spLocks noGrp="1"/>
          </p:cNvSpPr>
          <p:nvPr>
            <p:ph type="body" sz="quarter" idx="23"/>
          </p:nvPr>
        </p:nvSpPr>
        <p:spPr>
          <a:xfrm>
            <a:off x="4415773" y="1773238"/>
            <a:ext cx="3360450" cy="246221"/>
          </a:xfrm>
        </p:spPr>
        <p:txBody>
          <a:bodyPr vert="horz" lIns="0" tIns="0" rIns="0" bIns="0" rtlCol="0">
            <a:noAutofit/>
          </a:bodyPr>
          <a:lstStyle>
            <a:lvl1pPr>
              <a:defRPr lang="en-US" b="1" dirty="0">
                <a:solidFill>
                  <a:schemeClr val="tx2"/>
                </a:solidFill>
              </a:defRPr>
            </a:lvl1pPr>
          </a:lstStyle>
          <a:p>
            <a:pPr lvl="0"/>
            <a:r>
              <a:rPr lang="en-US"/>
              <a:t>Click to edit Master text styles</a:t>
            </a:r>
          </a:p>
        </p:txBody>
      </p:sp>
      <p:sp>
        <p:nvSpPr>
          <p:cNvPr id="22" name="Text Placeholder 16"/>
          <p:cNvSpPr>
            <a:spLocks noGrp="1"/>
          </p:cNvSpPr>
          <p:nvPr>
            <p:ph type="body" sz="quarter" idx="24"/>
          </p:nvPr>
        </p:nvSpPr>
        <p:spPr>
          <a:xfrm>
            <a:off x="8136223" y="1773238"/>
            <a:ext cx="3360450" cy="246221"/>
          </a:xfrm>
        </p:spPr>
        <p:txBody>
          <a:bodyPr vert="horz" lIns="0" tIns="0" rIns="0" bIns="0" rtlCol="0">
            <a:noAutofit/>
          </a:bodyPr>
          <a:lstStyle>
            <a:lvl1pPr>
              <a:defRPr lang="en-US" b="1" dirty="0">
                <a:solidFill>
                  <a:schemeClr val="tx2"/>
                </a:solidFill>
              </a:defRPr>
            </a:lvl1pPr>
          </a:lstStyle>
          <a:p>
            <a:pPr lvl="0"/>
            <a:r>
              <a:rPr lang="en-US"/>
              <a:t>Click to edit Master text styles</a:t>
            </a:r>
          </a:p>
        </p:txBody>
      </p:sp>
      <p:sp>
        <p:nvSpPr>
          <p:cNvPr id="9" name="Title 8"/>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25"/>
          </p:nvPr>
        </p:nvSpPr>
        <p:spPr/>
        <p:txBody>
          <a:bodyPr/>
          <a:lstStyle/>
          <a:p>
            <a:fld id="{90DF5D06-B9C9-40B3-ACD3-927D65A61956}" type="datetime3">
              <a:rPr lang="en-US" smtClean="0"/>
              <a:t>4 May 2020</a:t>
            </a:fld>
            <a:endParaRPr lang="en-US" dirty="0"/>
          </a:p>
        </p:txBody>
      </p:sp>
      <p:sp>
        <p:nvSpPr>
          <p:cNvPr id="7" name="Footer Placeholder 6"/>
          <p:cNvSpPr>
            <a:spLocks noGrp="1"/>
          </p:cNvSpPr>
          <p:nvPr>
            <p:ph type="ftr" sz="quarter" idx="26"/>
          </p:nvPr>
        </p:nvSpPr>
        <p:spPr/>
        <p:txBody>
          <a:bodyPr/>
          <a:lstStyle/>
          <a:p>
            <a:r>
              <a:rPr lang="en-US" dirty="0"/>
              <a:t>ML-0877 Rev A MCV0010089 REVA </a:t>
            </a:r>
          </a:p>
        </p:txBody>
      </p:sp>
      <p:sp>
        <p:nvSpPr>
          <p:cNvPr id="10" name="Slide Number Placeholder 9"/>
          <p:cNvSpPr>
            <a:spLocks noGrp="1"/>
          </p:cNvSpPr>
          <p:nvPr>
            <p:ph type="sldNum" sz="quarter" idx="27"/>
          </p:nvPr>
        </p:nvSpPr>
        <p:spPr/>
        <p:txBody>
          <a:bodyPr/>
          <a:lstStyle/>
          <a:p>
            <a:r>
              <a:rPr lang="en-US" dirty="0"/>
              <a:t>Page </a:t>
            </a:r>
            <a:fld id="{11A20EE6-9D0E-4D2E-AC18-D673A8617645}" type="slidenum">
              <a:rPr lang="en-US" smtClean="0"/>
              <a:pPr/>
              <a:t>‹#›</a:t>
            </a:fld>
            <a:endParaRPr lang="en-US" dirty="0"/>
          </a:p>
        </p:txBody>
      </p:sp>
    </p:spTree>
    <p:extLst>
      <p:ext uri="{BB962C8B-B14F-4D97-AF65-F5344CB8AC3E}">
        <p14:creationId xmlns:p14="http://schemas.microsoft.com/office/powerpoint/2010/main" val="6523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ags" Target="../tags/tag4.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vmlDrawing" Target="../drawings/vmlDrawing4.v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image" Target="../media/image6.png"/><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4.emf"/><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695324" y="6257889"/>
            <a:ext cx="8644808" cy="108000"/>
          </a:xfrm>
          <a:prstGeom prst="rect">
            <a:avLst/>
          </a:prstGeom>
        </p:spPr>
        <p:txBody>
          <a:bodyPr vert="horz" lIns="0" tIns="0" rIns="0" bIns="0" rtlCol="0" anchor="ctr">
            <a:noAutofit/>
          </a:bodyPr>
          <a:lstStyle>
            <a:lvl1pPr algn="l">
              <a:defRPr sz="800">
                <a:solidFill>
                  <a:schemeClr val="tx1"/>
                </a:solidFill>
              </a:defRPr>
            </a:lvl1pPr>
          </a:lstStyle>
          <a:p>
            <a:r>
              <a:rPr lang="en-US" dirty="0"/>
              <a:t>ML-0877 Rev A MCV0010089 REVA </a:t>
            </a:r>
          </a:p>
        </p:txBody>
      </p:sp>
      <p:sp>
        <p:nvSpPr>
          <p:cNvPr id="4" name="Date Placeholder 3"/>
          <p:cNvSpPr>
            <a:spLocks noGrp="1"/>
          </p:cNvSpPr>
          <p:nvPr>
            <p:ph type="dt" sz="half" idx="2"/>
          </p:nvPr>
        </p:nvSpPr>
        <p:spPr bwMode="gray">
          <a:xfrm>
            <a:off x="695324" y="6408032"/>
            <a:ext cx="8644808" cy="108000"/>
          </a:xfrm>
          <a:prstGeom prst="rect">
            <a:avLst/>
          </a:prstGeom>
        </p:spPr>
        <p:txBody>
          <a:bodyPr vert="horz" lIns="0" tIns="0" rIns="0" bIns="0" rtlCol="0" anchor="ctr">
            <a:noAutofit/>
          </a:bodyPr>
          <a:lstStyle>
            <a:lvl1pPr algn="l">
              <a:defRPr sz="800">
                <a:solidFill>
                  <a:schemeClr val="tx1"/>
                </a:solidFill>
              </a:defRPr>
            </a:lvl1pPr>
          </a:lstStyle>
          <a:p>
            <a:fld id="{9B2E9654-0180-4A17-8524-510593B20EE7}" type="datetime3">
              <a:rPr lang="en-US" smtClean="0"/>
              <a:t>4 May 2020</a:t>
            </a:fld>
            <a:endParaRPr lang="en-US" dirty="0"/>
          </a:p>
        </p:txBody>
      </p:sp>
      <p:sp>
        <p:nvSpPr>
          <p:cNvPr id="3" name="Text Placeholder 2"/>
          <p:cNvSpPr>
            <a:spLocks noGrp="1"/>
          </p:cNvSpPr>
          <p:nvPr>
            <p:ph type="body" idx="1"/>
          </p:nvPr>
        </p:nvSpPr>
        <p:spPr bwMode="gray">
          <a:xfrm>
            <a:off x="695325" y="1773238"/>
            <a:ext cx="10801349" cy="4248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bwMode="gray">
          <a:xfrm>
            <a:off x="695324" y="6558174"/>
            <a:ext cx="8644808" cy="108000"/>
          </a:xfrm>
          <a:prstGeom prst="rect">
            <a:avLst/>
          </a:prstGeom>
        </p:spPr>
        <p:txBody>
          <a:bodyPr vert="horz" lIns="0" tIns="0" rIns="0" bIns="0" rtlCol="0" anchor="ctr">
            <a:noAutofit/>
          </a:bodyPr>
          <a:lstStyle>
            <a:lvl1pPr algn="l">
              <a:defRPr sz="800">
                <a:solidFill>
                  <a:schemeClr val="tx1"/>
                </a:solidFill>
              </a:defRPr>
            </a:lvl1pPr>
          </a:lstStyle>
          <a:p>
            <a:r>
              <a:rPr lang="en-US" dirty="0"/>
              <a:t>Page </a:t>
            </a:r>
            <a:fld id="{11A20EE6-9D0E-4D2E-AC18-D673A8617645}" type="slidenum">
              <a:rPr lang="en-US" smtClean="0"/>
              <a:pPr/>
              <a:t>‹#›</a:t>
            </a:fld>
            <a:endParaRPr lang="en-US" dirty="0"/>
          </a:p>
        </p:txBody>
      </p:sp>
      <p:sp>
        <p:nvSpPr>
          <p:cNvPr id="13" name="Title Placeholder 1"/>
          <p:cNvSpPr>
            <a:spLocks noGrp="1"/>
          </p:cNvSpPr>
          <p:nvPr>
            <p:ph type="title"/>
          </p:nvPr>
        </p:nvSpPr>
        <p:spPr>
          <a:xfrm>
            <a:off x="694800" y="403200"/>
            <a:ext cx="10800000" cy="676800"/>
          </a:xfrm>
          <a:prstGeom prst="rect">
            <a:avLst/>
          </a:prstGeom>
        </p:spPr>
        <p:txBody>
          <a:bodyPr vert="horz" lIns="0" tIns="0" rIns="0" bIns="0" rtlCol="0" anchor="b" anchorCtr="0">
            <a:noAutofit/>
          </a:bodyPr>
          <a:lstStyle/>
          <a:p>
            <a:r>
              <a:rPr lang="en-US"/>
              <a:t>Click to edit Master title style</a:t>
            </a:r>
            <a:endParaRPr lang="en-US" dirty="0"/>
          </a:p>
        </p:txBody>
      </p:sp>
      <p:pic>
        <p:nvPicPr>
          <p:cNvPr id="11" name="Grafik 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720704" y="6375414"/>
            <a:ext cx="1774096" cy="268351"/>
          </a:xfrm>
          <a:prstGeom prst="rect">
            <a:avLst/>
          </a:prstGeom>
        </p:spPr>
      </p:pic>
    </p:spTree>
    <p:extLst>
      <p:ext uri="{BB962C8B-B14F-4D97-AF65-F5344CB8AC3E}">
        <p14:creationId xmlns:p14="http://schemas.microsoft.com/office/powerpoint/2010/main" val="1555412608"/>
      </p:ext>
    </p:extLst>
  </p:cSld>
  <p:clrMap bg1="lt1" tx1="dk1" bg2="lt2" tx2="dk2" accent1="accent1" accent2="accent2" accent3="accent3" accent4="accent4" accent5="accent5" accent6="accent6" hlink="hlink" folHlink="folHlink"/>
  <p:sldLayoutIdLst>
    <p:sldLayoutId id="2147483710" r:id="rId1"/>
    <p:sldLayoutId id="2147483709" r:id="rId2"/>
    <p:sldLayoutId id="2147483711" r:id="rId3"/>
    <p:sldLayoutId id="2147483662" r:id="rId4"/>
    <p:sldLayoutId id="2147483678" r:id="rId5"/>
    <p:sldLayoutId id="2147483679" r:id="rId6"/>
    <p:sldLayoutId id="2147483680" r:id="rId7"/>
    <p:sldLayoutId id="2147483697" r:id="rId8"/>
    <p:sldLayoutId id="2147483707" r:id="rId9"/>
    <p:sldLayoutId id="2147483666" r:id="rId10"/>
    <p:sldLayoutId id="2147483692" r:id="rId11"/>
    <p:sldLayoutId id="2147483712" r:id="rId12"/>
    <p:sldLayoutId id="2147483670" r:id="rId13"/>
    <p:sldLayoutId id="2147483690" r:id="rId14"/>
    <p:sldLayoutId id="2147483713" r:id="rId15"/>
    <p:sldLayoutId id="2147483718" r:id="rId16"/>
    <p:sldLayoutId id="2147483735" r:id="rId17"/>
    <p:sldLayoutId id="2147483757" r:id="rId18"/>
  </p:sldLayoutIdLst>
  <p:hf hdr="0"/>
  <p:txStyles>
    <p:titleStyle>
      <a:lvl1pPr algn="l" defTabSz="914400" rtl="0" eaLnBrk="1" latinLnBrk="0" hangingPunct="1">
        <a:lnSpc>
          <a:spcPct val="100000"/>
        </a:lnSpc>
        <a:spcBef>
          <a:spcPct val="0"/>
        </a:spcBef>
        <a:buNone/>
        <a:defRPr sz="2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600" b="0" kern="1200">
          <a:solidFill>
            <a:schemeClr val="tx1"/>
          </a:solidFill>
          <a:latin typeface="+mn-lt"/>
          <a:ea typeface="+mn-ea"/>
          <a:cs typeface="+mn-cs"/>
        </a:defRPr>
      </a:lvl1pPr>
      <a:lvl2pPr marL="216000" indent="-2160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2pPr>
      <a:lvl3pPr marL="432000" indent="-2160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648000" indent="-216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864000" indent="-216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242" userDrawn="1">
          <p15:clr>
            <a:srgbClr val="F26B43"/>
          </p15:clr>
        </p15:guide>
        <p15:guide id="3" orient="horz" pos="3793" userDrawn="1">
          <p15:clr>
            <a:srgbClr val="F26B43"/>
          </p15:clr>
        </p15:guide>
        <p15:guide id="4" orient="horz" pos="1117" userDrawn="1">
          <p15:clr>
            <a:srgbClr val="F26B43"/>
          </p15:clr>
        </p15:guide>
        <p15:guide id="5" orient="horz" pos="255"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1"/>
            </p:custData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20482" name="think-cell Slide" r:id="rId22" imgW="6350000" imgH="6350000" progId="">
                  <p:embed/>
                </p:oleObj>
              </mc:Choice>
              <mc:Fallback>
                <p:oleObj name="think-cell Slide" r:id="rId22" imgW="6350000" imgH="6350000" progId="">
                  <p:embed/>
                  <p:pic>
                    <p:nvPicPr>
                      <p:cNvPr id="8" name="Object 7"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56" y="1590"/>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445480" y="488951"/>
            <a:ext cx="9018985" cy="615553"/>
          </a:xfrm>
          <a:prstGeom prst="rect">
            <a:avLst/>
          </a:prstGeom>
        </p:spPr>
        <p:txBody>
          <a:bodyPr vert="horz" wrap="square" lIns="0" tIns="0" rIns="0" bIns="0" rtlCol="0" anchor="t">
            <a:spAutoFit/>
          </a:bodyPr>
          <a:lstStyle/>
          <a:p>
            <a:r>
              <a:rPr lang="en-GB" noProof="0" dirty="0"/>
              <a:t>Click to write title here</a:t>
            </a:r>
            <a:br>
              <a:rPr lang="en-GB" noProof="0" dirty="0"/>
            </a:br>
            <a:r>
              <a:rPr lang="en-GB" noProof="0" dirty="0"/>
              <a:t>Arial 20</a:t>
            </a:r>
          </a:p>
        </p:txBody>
      </p:sp>
      <p:sp>
        <p:nvSpPr>
          <p:cNvPr id="3" name="Text Placeholder 2"/>
          <p:cNvSpPr>
            <a:spLocks noGrp="1"/>
          </p:cNvSpPr>
          <p:nvPr>
            <p:ph type="body" idx="1"/>
          </p:nvPr>
        </p:nvSpPr>
        <p:spPr>
          <a:xfrm>
            <a:off x="445478" y="1557338"/>
            <a:ext cx="11296085" cy="4940300"/>
          </a:xfrm>
          <a:prstGeom prst="rect">
            <a:avLst/>
          </a:prstGeom>
        </p:spPr>
        <p:txBody>
          <a:bodyPr vert="horz" lIns="0" tIns="0" rIns="0" bIns="0" rtlCol="0">
            <a:noAutofit/>
          </a:bodyPr>
          <a:lstStyle/>
          <a:p>
            <a:pPr lvl="0"/>
            <a:r>
              <a:rPr lang="en-US" noProof="0" dirty="0"/>
              <a:t>Click to write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9" name="Slide Number Placeholder 5"/>
          <p:cNvSpPr txBox="1">
            <a:spLocks/>
          </p:cNvSpPr>
          <p:nvPr/>
        </p:nvSpPr>
        <p:spPr>
          <a:xfrm>
            <a:off x="445479" y="6626148"/>
            <a:ext cx="808085" cy="123111"/>
          </a:xfrm>
          <a:prstGeom prst="rect">
            <a:avLst/>
          </a:prstGeom>
        </p:spPr>
        <p:txBody>
          <a:bodyPr vert="horz" lIns="0" tIns="0" rIns="0" bIns="0" rtlCol="0" anchor="b">
            <a:spAutoFit/>
          </a:bodyPr>
          <a:lstStyle>
            <a:defPPr>
              <a:defRPr lang="en-US"/>
            </a:defPPr>
            <a:lvl1pPr marL="0" algn="l"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rgbClr val="000000"/>
                </a:solidFill>
              </a:rPr>
              <a:t>Page </a:t>
            </a:r>
            <a:fld id="{031DEB7F-B47D-4111-A179-BB11BC122C97}" type="slidenum">
              <a:rPr lang="en-GB" sz="800" smtClean="0">
                <a:solidFill>
                  <a:srgbClr val="000000"/>
                </a:solidFill>
              </a:rPr>
              <a:pPr/>
              <a:t>‹#›</a:t>
            </a:fld>
            <a:endParaRPr lang="en-GB" sz="800" dirty="0">
              <a:solidFill>
                <a:srgbClr val="000000"/>
              </a:solidFill>
            </a:endParaRPr>
          </a:p>
        </p:txBody>
      </p:sp>
      <p:pic>
        <p:nvPicPr>
          <p:cNvPr id="15" name="Picture 82" descr="\\segetfs10.icglobal.getinge.com\users$\u0655848\Work\My Documents\ATELJE\CVI 2014\logo 2014\maquet_logotype RGB-small.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075426" y="573084"/>
            <a:ext cx="1664477" cy="4291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1343472" y="6582117"/>
            <a:ext cx="2208245" cy="184666"/>
          </a:xfrm>
          <a:prstGeom prst="rect">
            <a:avLst/>
          </a:prstGeom>
          <a:noFill/>
          <a:ln>
            <a:noFill/>
          </a:ln>
        </p:spPr>
        <p:txBody>
          <a:bodyPr vert="horz" wrap="square" lIns="0" tIns="0" rIns="0" bIns="0" rtlCol="0">
            <a:spAutoFit/>
          </a:bodyPr>
          <a:lstStyle/>
          <a:p>
            <a:pPr algn="ctr"/>
            <a:r>
              <a:rPr lang="en-US" sz="1200" dirty="0">
                <a:solidFill>
                  <a:srgbClr val="000000"/>
                </a:solidFill>
              </a:rPr>
              <a:t>For Internal Use Only</a:t>
            </a:r>
          </a:p>
        </p:txBody>
      </p:sp>
      <p:sp>
        <p:nvSpPr>
          <p:cNvPr id="10" name="Rectangle 9"/>
          <p:cNvSpPr/>
          <p:nvPr userDrawn="1"/>
        </p:nvSpPr>
        <p:spPr>
          <a:xfrm>
            <a:off x="6873461" y="6506880"/>
            <a:ext cx="4866441" cy="359073"/>
          </a:xfrm>
          <a:prstGeom prst="rect">
            <a:avLst/>
          </a:prstGeom>
        </p:spPr>
        <p:txBody>
          <a:bodyPr wrap="square" lIns="0" tIns="0" rIns="0" bIns="0">
            <a:spAutoFit/>
          </a:bodyPr>
          <a:lstStyle/>
          <a:p>
            <a:pPr algn="r">
              <a:lnSpc>
                <a:spcPts val="1400"/>
              </a:lnSpc>
              <a:spcAft>
                <a:spcPts val="0"/>
              </a:spcAft>
            </a:pPr>
            <a:r>
              <a:rPr lang="en-US" sz="1200" dirty="0">
                <a:solidFill>
                  <a:schemeClr val="tx2"/>
                </a:solidFill>
              </a:rPr>
              <a:t>QLT - Sales – IAB Catheters ML-0580-02 Rev A</a:t>
            </a:r>
          </a:p>
          <a:p>
            <a:pPr algn="r">
              <a:lnSpc>
                <a:spcPts val="1400"/>
              </a:lnSpc>
              <a:spcAft>
                <a:spcPts val="0"/>
              </a:spcAft>
            </a:pPr>
            <a:r>
              <a:rPr lang="en-US" sz="1200" dirty="0">
                <a:solidFill>
                  <a:schemeClr val="tx2"/>
                </a:solidFill>
              </a:rPr>
              <a:t>MCV00039867 REVA</a:t>
            </a:r>
          </a:p>
        </p:txBody>
      </p:sp>
    </p:spTree>
    <p:extLst>
      <p:ext uri="{BB962C8B-B14F-4D97-AF65-F5344CB8AC3E}">
        <p14:creationId xmlns:p14="http://schemas.microsoft.com/office/powerpoint/2010/main" val="3760428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Lst>
  <p:hf hdr="0"/>
  <p:txStyles>
    <p:titleStyle>
      <a:lvl1pPr algn="l" defTabSz="914400" rtl="0" eaLnBrk="1" latinLnBrk="0" hangingPunct="1">
        <a:spcBef>
          <a:spcPct val="0"/>
        </a:spcBef>
        <a:buNone/>
        <a:defRPr sz="2000" b="0" kern="1200" baseline="0">
          <a:solidFill>
            <a:schemeClr val="tx2"/>
          </a:solidFill>
          <a:latin typeface="+mj-lt"/>
          <a:ea typeface="+mj-ea"/>
          <a:cs typeface="+mj-cs"/>
        </a:defRPr>
      </a:lvl1pPr>
    </p:titleStyle>
    <p:bodyStyle>
      <a:lvl1pPr marL="0" indent="0" algn="l" defTabSz="914400" rtl="0" eaLnBrk="1" latinLnBrk="0" hangingPunct="1">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180000" indent="-180000" algn="l" defTabSz="914400" rtl="0" eaLnBrk="1" latinLnBrk="0" hangingPunct="1">
        <a:spcBef>
          <a:spcPts val="0"/>
        </a:spcBef>
        <a:spcAft>
          <a:spcPts val="600"/>
        </a:spcAft>
        <a:buClr>
          <a:schemeClr val="tx1"/>
        </a:buClr>
        <a:buFont typeface="Arial" panose="020B0604020202020204" pitchFamily="34" charset="0"/>
        <a:buChar char="•"/>
        <a:defRPr sz="1600" kern="1200">
          <a:solidFill>
            <a:schemeClr val="tx2"/>
          </a:solidFill>
          <a:latin typeface="+mn-lt"/>
          <a:ea typeface="+mn-ea"/>
          <a:cs typeface="+mn-cs"/>
        </a:defRPr>
      </a:lvl2pPr>
      <a:lvl3pPr marL="360000" indent="-180000" algn="l" defTabSz="914400" rtl="0" eaLnBrk="1" latinLnBrk="0" hangingPunct="1">
        <a:spcBef>
          <a:spcPts val="0"/>
        </a:spcBef>
        <a:spcAft>
          <a:spcPts val="600"/>
        </a:spcAft>
        <a:buClr>
          <a:schemeClr val="tx1"/>
        </a:buClr>
        <a:buFont typeface="Arial" panose="020B0604020202020204" pitchFamily="34" charset="0"/>
        <a:buChar char="•"/>
        <a:defRPr sz="1600" kern="1200">
          <a:solidFill>
            <a:schemeClr val="tx2"/>
          </a:solidFill>
          <a:latin typeface="+mn-lt"/>
          <a:ea typeface="+mn-ea"/>
          <a:cs typeface="+mn-cs"/>
        </a:defRPr>
      </a:lvl3pPr>
      <a:lvl4pPr marL="540000" indent="-180000" algn="l" defTabSz="914400" rtl="0" eaLnBrk="1" latinLnBrk="0" hangingPunct="1">
        <a:spcBef>
          <a:spcPts val="0"/>
        </a:spcBef>
        <a:spcAft>
          <a:spcPts val="600"/>
        </a:spcAft>
        <a:buClr>
          <a:schemeClr val="tx1"/>
        </a:buClr>
        <a:buFont typeface="Arial" panose="020B0604020202020204" pitchFamily="34" charset="0"/>
        <a:buChar char="•"/>
        <a:defRPr sz="1600" kern="1200">
          <a:solidFill>
            <a:schemeClr val="tx2"/>
          </a:solidFill>
          <a:latin typeface="+mn-lt"/>
          <a:ea typeface="+mn-ea"/>
          <a:cs typeface="+mn-cs"/>
        </a:defRPr>
      </a:lvl4pPr>
      <a:lvl5pPr marL="720000" indent="-180000" algn="l" defTabSz="914400" rtl="0" eaLnBrk="1" latinLnBrk="0" hangingPunct="1">
        <a:spcBef>
          <a:spcPts val="0"/>
        </a:spcBef>
        <a:spcAft>
          <a:spcPts val="600"/>
        </a:spcAft>
        <a:buClr>
          <a:schemeClr val="tx1"/>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4.emf"/><Relationship Id="rId5" Type="http://schemas.openxmlformats.org/officeDocument/2006/relationships/oleObject" Target="../embeddings/oleObject2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japractice.co.uk/2017/08/errors-clinical-measurement/12615"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4.xml"/><Relationship Id="rId7" Type="http://schemas.openxmlformats.org/officeDocument/2006/relationships/image" Target="../media/image24.png"/><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4.emf"/><Relationship Id="rId5" Type="http://schemas.openxmlformats.org/officeDocument/2006/relationships/oleObject" Target="../embeddings/oleObject24.bin"/><Relationship Id="rId4" Type="http://schemas.openxmlformats.org/officeDocument/2006/relationships/notesSlide" Target="../notesSlides/notesSlide12.xml"/><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9.png"/><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4.emf"/><Relationship Id="rId5" Type="http://schemas.openxmlformats.org/officeDocument/2006/relationships/oleObject" Target="../embeddings/oleObject25.bin"/><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6.png"/><Relationship Id="rId2" Type="http://schemas.openxmlformats.org/officeDocument/2006/relationships/tags" Target="../tags/tag26.xml"/><Relationship Id="rId1" Type="http://schemas.openxmlformats.org/officeDocument/2006/relationships/vmlDrawing" Target="../drawings/vmlDrawing26.vml"/><Relationship Id="rId6" Type="http://schemas.openxmlformats.org/officeDocument/2006/relationships/image" Target="../media/image4.emf"/><Relationship Id="rId5" Type="http://schemas.openxmlformats.org/officeDocument/2006/relationships/oleObject" Target="../embeddings/oleObject26.bin"/><Relationship Id="rId4"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hyperlink" Target="https://acphospitalist.org/archives/2009/11/tech.htm"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259259788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41986" name="think-cell Slide" r:id="rId5" imgW="6350000" imgH="6350000" progId="">
                  <p:embed/>
                </p:oleObj>
              </mc:Choice>
              <mc:Fallback>
                <p:oleObj name="think-cell Slide" r:id="rId5" imgW="6350000" imgH="6350000" progId="">
                  <p:embed/>
                  <p:pic>
                    <p:nvPicPr>
                      <p:cNvPr id="12" name="Object 1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6" y="1590"/>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p:cNvSpPr>
            <a:spLocks noGrp="1"/>
          </p:cNvSpPr>
          <p:nvPr>
            <p:ph type="ctrTitle"/>
          </p:nvPr>
        </p:nvSpPr>
        <p:spPr/>
        <p:txBody>
          <a:bodyPr/>
          <a:lstStyle/>
          <a:p>
            <a:pPr>
              <a:buClr>
                <a:srgbClr val="0046AD"/>
              </a:buClr>
            </a:pPr>
            <a:r>
              <a:rPr lang="en-GB" sz="3200" dirty="0"/>
              <a:t>Optimizing IAB Therapy with Fiber-optics and High Efficacy Balloons</a:t>
            </a:r>
          </a:p>
        </p:txBody>
      </p:sp>
      <p:sp>
        <p:nvSpPr>
          <p:cNvPr id="5" name="Subtitle 4"/>
          <p:cNvSpPr>
            <a:spLocks noGrp="1"/>
          </p:cNvSpPr>
          <p:nvPr>
            <p:ph type="subTitle" idx="1"/>
          </p:nvPr>
        </p:nvSpPr>
        <p:spPr/>
        <p:txBody>
          <a:bodyPr/>
          <a:lstStyle/>
          <a:p>
            <a:pPr>
              <a:buClr>
                <a:srgbClr val="0046AD"/>
              </a:buClr>
            </a:pPr>
            <a:endParaRPr lang="en-US" dirty="0"/>
          </a:p>
        </p:txBody>
      </p:sp>
      <p:sp>
        <p:nvSpPr>
          <p:cNvPr id="10" name="Text Placeholder 6"/>
          <p:cNvSpPr txBox="1">
            <a:spLocks/>
          </p:cNvSpPr>
          <p:nvPr/>
        </p:nvSpPr>
        <p:spPr>
          <a:xfrm>
            <a:off x="1221614" y="4869162"/>
            <a:ext cx="10636508" cy="720725"/>
          </a:xfrm>
          <a:prstGeom prst="rect">
            <a:avLst/>
          </a:prstGeom>
        </p:spPr>
        <p:txBody>
          <a:bodyPr vert="horz" lIns="0" tIns="0" rIns="0" bIns="0" rtlCol="0">
            <a:noAutofit/>
          </a:bodyPr>
          <a:lstStyle>
            <a:lvl1pPr marL="0" indent="0" algn="l" defTabSz="914400" rtl="0" eaLnBrk="1" latinLnBrk="0" hangingPunct="1">
              <a:spcBef>
                <a:spcPts val="0"/>
              </a:spcBef>
              <a:spcAft>
                <a:spcPts val="600"/>
              </a:spcAft>
              <a:buFont typeface="Arial" panose="020B0604020202020204" pitchFamily="34" charset="0"/>
              <a:buNone/>
              <a:defRPr lang="en-US" sz="1600" kern="1200" dirty="0" smtClean="0">
                <a:solidFill>
                  <a:schemeClr val="bg1"/>
                </a:solidFill>
                <a:latin typeface="+mn-lt"/>
                <a:ea typeface="+mn-ea"/>
                <a:cs typeface="+mn-cs"/>
              </a:defRPr>
            </a:lvl1pPr>
            <a:lvl2pPr marL="144000" indent="-144000" algn="l" defTabSz="914400" rtl="0" eaLnBrk="1" latinLnBrk="0" hangingPunct="1">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46AD"/>
              </a:buClr>
            </a:pPr>
            <a:endParaRPr lang="en-GB" dirty="0">
              <a:solidFill>
                <a:srgbClr val="000000"/>
              </a:solidFill>
            </a:endParaRPr>
          </a:p>
        </p:txBody>
      </p:sp>
      <p:sp>
        <p:nvSpPr>
          <p:cNvPr id="8" name="TextBox 7"/>
          <p:cNvSpPr txBox="1"/>
          <p:nvPr/>
        </p:nvSpPr>
        <p:spPr>
          <a:xfrm>
            <a:off x="10363200" y="6534836"/>
            <a:ext cx="2235200" cy="323165"/>
          </a:xfrm>
          <a:prstGeom prst="rect">
            <a:avLst/>
          </a:prstGeom>
          <a:noFill/>
          <a:ln>
            <a:noFill/>
          </a:ln>
        </p:spPr>
        <p:txBody>
          <a:bodyPr vert="horz" wrap="square" lIns="0" tIns="0" rIns="0" bIns="0" rtlCol="0">
            <a:spAutoFit/>
          </a:bodyPr>
          <a:lstStyle/>
          <a:p>
            <a:r>
              <a:rPr lang="en-US" sz="1050" dirty="0">
                <a:solidFill>
                  <a:schemeClr val="tx2"/>
                </a:solidFill>
              </a:rPr>
              <a:t>ML-0589-01 Rev A</a:t>
            </a:r>
          </a:p>
          <a:p>
            <a:r>
              <a:rPr lang="en-US" sz="1050" dirty="0">
                <a:solidFill>
                  <a:schemeClr val="tx2"/>
                </a:solidFill>
              </a:rPr>
              <a:t>MCV00039629 REVA</a:t>
            </a:r>
          </a:p>
        </p:txBody>
      </p:sp>
      <p:pic>
        <p:nvPicPr>
          <p:cNvPr id="4" name="Picture Placeholder 3"/>
          <p:cNvPicPr>
            <a:picLocks noGrp="1" noChangeAspect="1"/>
          </p:cNvPicPr>
          <p:nvPr>
            <p:ph type="pic" sz="quarter" idx="10"/>
          </p:nvPr>
        </p:nvPicPr>
        <p:blipFill>
          <a:blip r:embed="rId7"/>
          <a:srcRect t="1514" b="1514"/>
          <a:stretch>
            <a:fillRect/>
          </a:stretch>
        </p:blipFill>
        <p:spPr>
          <a:prstGeom prst="rect">
            <a:avLst/>
          </a:prstGeom>
        </p:spPr>
      </p:pic>
    </p:spTree>
    <p:extLst>
      <p:ext uri="{BB962C8B-B14F-4D97-AF65-F5344CB8AC3E}">
        <p14:creationId xmlns:p14="http://schemas.microsoft.com/office/powerpoint/2010/main" val="4171235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US" dirty="0"/>
              <a:t>Underdamping overestimates the systolic BP and underestimates the diastolic BP. May cause the appearance of additional, small pressure waves on the tracing (artifact).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Can lead to incorrect assumptions of hypertension and physiologically inappropriate treatment.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Common causes </a:t>
            </a:r>
          </a:p>
          <a:p>
            <a:pPr marL="501750" lvl="1" indent="-285750">
              <a:buFont typeface="Courier New" panose="02070309020205020404" pitchFamily="49" charset="0"/>
              <a:buChar char="o"/>
            </a:pPr>
            <a:r>
              <a:rPr lang="en-US" dirty="0"/>
              <a:t>Long connecting lines </a:t>
            </a:r>
          </a:p>
          <a:p>
            <a:pPr marL="501750" lvl="1" indent="-285750">
              <a:buFont typeface="Courier New" panose="02070309020205020404" pitchFamily="49" charset="0"/>
              <a:buChar char="o"/>
            </a:pPr>
            <a:r>
              <a:rPr lang="en-US" dirty="0"/>
              <a:t>Small diameter tubing </a:t>
            </a:r>
          </a:p>
          <a:p>
            <a:pPr marL="501750" lvl="1" indent="-285750">
              <a:buFont typeface="Courier New" panose="02070309020205020404" pitchFamily="49" charset="0"/>
              <a:buChar char="o"/>
            </a:pPr>
            <a:r>
              <a:rPr lang="en-US" dirty="0"/>
              <a:t>Catheter is too large for the vessel </a:t>
            </a:r>
          </a:p>
          <a:p>
            <a:pPr marL="501750" lvl="1" indent="-285750">
              <a:buFont typeface="Courier New" panose="02070309020205020404" pitchFamily="49" charset="0"/>
              <a:buChar char="o"/>
            </a:pPr>
            <a:r>
              <a:rPr lang="en-US" dirty="0"/>
              <a:t>Slow degradation in signal requiring flushing</a:t>
            </a:r>
          </a:p>
        </p:txBody>
      </p:sp>
      <p:pic>
        <p:nvPicPr>
          <p:cNvPr id="9" name="Content Placeholder 8"/>
          <p:cNvPicPr>
            <a:picLocks noGrp="1" noChangeAspect="1"/>
          </p:cNvPicPr>
          <p:nvPr>
            <p:ph idx="14"/>
          </p:nvPr>
        </p:nvPicPr>
        <p:blipFill>
          <a:blip r:embed="rId3"/>
          <a:stretch>
            <a:fillRect/>
          </a:stretch>
        </p:blipFill>
        <p:spPr>
          <a:xfrm>
            <a:off x="6705600" y="1773238"/>
            <a:ext cx="2336920" cy="2946551"/>
          </a:xfrm>
          <a:prstGeom prst="rect">
            <a:avLst/>
          </a:prstGeom>
        </p:spPr>
      </p:pic>
      <p:sp>
        <p:nvSpPr>
          <p:cNvPr id="7" name="Text Placeholder 6"/>
          <p:cNvSpPr>
            <a:spLocks noGrp="1"/>
          </p:cNvSpPr>
          <p:nvPr>
            <p:ph type="body" sz="quarter" idx="13"/>
          </p:nvPr>
        </p:nvSpPr>
        <p:spPr/>
        <p:txBody>
          <a:bodyPr/>
          <a:lstStyle/>
          <a:p>
            <a:r>
              <a:rPr lang="en-US" dirty="0"/>
              <a:t>Underdamping</a:t>
            </a:r>
          </a:p>
        </p:txBody>
      </p:sp>
      <p:sp>
        <p:nvSpPr>
          <p:cNvPr id="3" name="Title 2"/>
          <p:cNvSpPr>
            <a:spLocks noGrp="1"/>
          </p:cNvSpPr>
          <p:nvPr>
            <p:ph type="title"/>
          </p:nvPr>
        </p:nvSpPr>
        <p:spPr/>
        <p:txBody>
          <a:bodyPr/>
          <a:lstStyle/>
          <a:p>
            <a:r>
              <a:rPr lang="en-US" dirty="0"/>
              <a:t>Conventional Fluid Filled Arterial Line </a:t>
            </a:r>
            <a:r>
              <a:rPr lang="en-GB" altLang="en-US" dirty="0">
                <a:solidFill>
                  <a:schemeClr val="accent2"/>
                </a:solidFill>
                <a:ea typeface="ＭＳ Ｐゴシック" panose="020B0600070205080204" pitchFamily="34" charset="-128"/>
              </a:rPr>
              <a:t>Errors</a:t>
            </a:r>
            <a:endParaRPr lang="en-US" dirty="0"/>
          </a:p>
        </p:txBody>
      </p:sp>
      <p:sp>
        <p:nvSpPr>
          <p:cNvPr id="5" name="Date Placeholder 4"/>
          <p:cNvSpPr>
            <a:spLocks noGrp="1"/>
          </p:cNvSpPr>
          <p:nvPr>
            <p:ph type="dt" sz="half" idx="15"/>
          </p:nvPr>
        </p:nvSpPr>
        <p:spPr/>
        <p:txBody>
          <a:bodyPr/>
          <a:lstStyle/>
          <a:p>
            <a:fld id="{CF27EE6B-7529-491F-87F9-905A4208F184}" type="datetime3">
              <a:rPr lang="en-US" smtClean="0"/>
              <a:t>4 May 2020</a:t>
            </a:fld>
            <a:endParaRPr lang="en-US" dirty="0"/>
          </a:p>
        </p:txBody>
      </p:sp>
      <p:sp>
        <p:nvSpPr>
          <p:cNvPr id="6" name="Slide Number Placeholder 5"/>
          <p:cNvSpPr>
            <a:spLocks noGrp="1"/>
          </p:cNvSpPr>
          <p:nvPr>
            <p:ph type="sldNum" sz="quarter" idx="17"/>
          </p:nvPr>
        </p:nvSpPr>
        <p:spPr/>
        <p:txBody>
          <a:bodyPr/>
          <a:lstStyle/>
          <a:p>
            <a:r>
              <a:rPr lang="en-US" dirty="0"/>
              <a:t>Page </a:t>
            </a:r>
            <a:fld id="{11A20EE6-9D0E-4D2E-AC18-D673A8617645}" type="slidenum">
              <a:rPr lang="en-US" smtClean="0"/>
              <a:pPr/>
              <a:t>10</a:t>
            </a:fld>
            <a:endParaRPr lang="en-US" dirty="0"/>
          </a:p>
        </p:txBody>
      </p:sp>
      <p:pic>
        <p:nvPicPr>
          <p:cNvPr id="10" name="Picture 9"/>
          <p:cNvPicPr>
            <a:picLocks noChangeAspect="1"/>
          </p:cNvPicPr>
          <p:nvPr/>
        </p:nvPicPr>
        <p:blipFill>
          <a:blip r:embed="rId4"/>
          <a:stretch>
            <a:fillRect/>
          </a:stretch>
        </p:blipFill>
        <p:spPr>
          <a:xfrm>
            <a:off x="9256262" y="1695696"/>
            <a:ext cx="2927500" cy="3118010"/>
          </a:xfrm>
          <a:prstGeom prst="rect">
            <a:avLst/>
          </a:prstGeom>
        </p:spPr>
      </p:pic>
      <p:sp>
        <p:nvSpPr>
          <p:cNvPr id="11" name="Content Placeholder 2"/>
          <p:cNvSpPr txBox="1">
            <a:spLocks/>
          </p:cNvSpPr>
          <p:nvPr/>
        </p:nvSpPr>
        <p:spPr bwMode="auto">
          <a:xfrm>
            <a:off x="726755" y="6082500"/>
            <a:ext cx="8686800" cy="29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2000"/>
              </a:lnSpc>
              <a:spcBef>
                <a:spcPct val="50000"/>
              </a:spcBef>
              <a:buClr>
                <a:schemeClr val="accent2"/>
              </a:buClr>
              <a:buFont typeface="Wingdings" panose="05000000000000000000" pitchFamily="2" charset="2"/>
              <a:buChar char="§"/>
              <a:defRPr sz="1600">
                <a:solidFill>
                  <a:schemeClr val="tx1"/>
                </a:solidFill>
                <a:latin typeface="Arial" panose="020B0604020202020204" pitchFamily="34" charset="0"/>
              </a:defRPr>
            </a:lvl1pPr>
            <a:lvl2pPr marL="742950" indent="-285750">
              <a:lnSpc>
                <a:spcPts val="1600"/>
              </a:lnSpc>
              <a:spcBef>
                <a:spcPct val="50000"/>
              </a:spcBef>
              <a:buClr>
                <a:schemeClr val="accent2"/>
              </a:buClr>
              <a:buFont typeface="Wingdings" panose="05000000000000000000" pitchFamily="2" charset="2"/>
              <a:buChar char="§"/>
              <a:defRPr sz="1400">
                <a:solidFill>
                  <a:schemeClr val="tx1"/>
                </a:solidFill>
                <a:latin typeface="Arial" panose="020B0604020202020204" pitchFamily="34" charset="0"/>
              </a:defRPr>
            </a:lvl2pPr>
            <a:lvl3pPr marL="1143000" indent="-228600">
              <a:lnSpc>
                <a:spcPts val="1400"/>
              </a:lnSpc>
              <a:spcBef>
                <a:spcPct val="50000"/>
              </a:spcBef>
              <a:buClr>
                <a:schemeClr val="accent2"/>
              </a:buClr>
              <a:buFont typeface="Wingdings" panose="05000000000000000000" pitchFamily="2" charset="2"/>
              <a:buChar char="§"/>
              <a:defRPr sz="1200">
                <a:solidFill>
                  <a:schemeClr val="tx1"/>
                </a:solidFill>
                <a:latin typeface="Arial" panose="020B0604020202020204" pitchFamily="34" charset="0"/>
              </a:defRPr>
            </a:lvl3pPr>
            <a:lvl4pPr marL="1600200" indent="-228600">
              <a:lnSpc>
                <a:spcPts val="1400"/>
              </a:lnSpc>
              <a:spcBef>
                <a:spcPct val="50000"/>
              </a:spcBef>
              <a:buClr>
                <a:schemeClr val="accent2"/>
              </a:buClr>
              <a:buFont typeface="Wingdings" panose="05000000000000000000" pitchFamily="2" charset="2"/>
              <a:buChar char="§"/>
              <a:defRPr sz="1200">
                <a:solidFill>
                  <a:schemeClr val="tx1"/>
                </a:solidFill>
                <a:latin typeface="Arial" panose="020B0604020202020204" pitchFamily="34" charset="0"/>
              </a:defRPr>
            </a:lvl4pPr>
            <a:lvl5pPr marL="2057400" indent="-228600">
              <a:lnSpc>
                <a:spcPts val="1400"/>
              </a:lnSpc>
              <a:spcBef>
                <a:spcPct val="50000"/>
              </a:spcBef>
              <a:buClr>
                <a:schemeClr val="accent2"/>
              </a:buClr>
              <a:buFont typeface="Wingdings" panose="05000000000000000000" pitchFamily="2" charset="2"/>
              <a:buChar char="§"/>
              <a:defRPr sz="1200">
                <a:solidFill>
                  <a:schemeClr val="tx1"/>
                </a:solidFill>
                <a:latin typeface="Arial" panose="020B0604020202020204" pitchFamily="34" charset="0"/>
              </a:defRPr>
            </a:lvl5pPr>
            <a:lvl6pPr marL="2514600" indent="-228600" eaLnBrk="0" fontAlgn="base" hangingPunct="0">
              <a:lnSpc>
                <a:spcPts val="1400"/>
              </a:lnSpc>
              <a:spcBef>
                <a:spcPct val="50000"/>
              </a:spcBef>
              <a:spcAft>
                <a:spcPct val="0"/>
              </a:spcAft>
              <a:buClr>
                <a:schemeClr val="accent2"/>
              </a:buClr>
              <a:buFont typeface="Wingdings" panose="05000000000000000000" pitchFamily="2" charset="2"/>
              <a:buChar char="§"/>
              <a:defRPr sz="1200">
                <a:solidFill>
                  <a:schemeClr val="tx1"/>
                </a:solidFill>
                <a:latin typeface="Arial" panose="020B0604020202020204" pitchFamily="34" charset="0"/>
              </a:defRPr>
            </a:lvl6pPr>
            <a:lvl7pPr marL="2971800" indent="-228600" eaLnBrk="0" fontAlgn="base" hangingPunct="0">
              <a:lnSpc>
                <a:spcPts val="1400"/>
              </a:lnSpc>
              <a:spcBef>
                <a:spcPct val="50000"/>
              </a:spcBef>
              <a:spcAft>
                <a:spcPct val="0"/>
              </a:spcAft>
              <a:buClr>
                <a:schemeClr val="accent2"/>
              </a:buClr>
              <a:buFont typeface="Wingdings" panose="05000000000000000000" pitchFamily="2" charset="2"/>
              <a:buChar char="§"/>
              <a:defRPr sz="1200">
                <a:solidFill>
                  <a:schemeClr val="tx1"/>
                </a:solidFill>
                <a:latin typeface="Arial" panose="020B0604020202020204" pitchFamily="34" charset="0"/>
              </a:defRPr>
            </a:lvl7pPr>
            <a:lvl8pPr marL="3429000" indent="-228600" eaLnBrk="0" fontAlgn="base" hangingPunct="0">
              <a:lnSpc>
                <a:spcPts val="1400"/>
              </a:lnSpc>
              <a:spcBef>
                <a:spcPct val="50000"/>
              </a:spcBef>
              <a:spcAft>
                <a:spcPct val="0"/>
              </a:spcAft>
              <a:buClr>
                <a:schemeClr val="accent2"/>
              </a:buClr>
              <a:buFont typeface="Wingdings" panose="05000000000000000000" pitchFamily="2" charset="2"/>
              <a:buChar char="§"/>
              <a:defRPr sz="1200">
                <a:solidFill>
                  <a:schemeClr val="tx1"/>
                </a:solidFill>
                <a:latin typeface="Arial" panose="020B0604020202020204" pitchFamily="34" charset="0"/>
              </a:defRPr>
            </a:lvl8pPr>
            <a:lvl9pPr marL="3886200" indent="-228600" eaLnBrk="0" fontAlgn="base" hangingPunct="0">
              <a:lnSpc>
                <a:spcPts val="1400"/>
              </a:lnSpc>
              <a:spcBef>
                <a:spcPct val="50000"/>
              </a:spcBef>
              <a:spcAft>
                <a:spcPct val="0"/>
              </a:spcAft>
              <a:buClr>
                <a:schemeClr val="accent2"/>
              </a:buClr>
              <a:buFont typeface="Wingdings" panose="05000000000000000000" pitchFamily="2" charset="2"/>
              <a:buChar char="§"/>
              <a:defRPr sz="1200">
                <a:solidFill>
                  <a:schemeClr val="tx1"/>
                </a:solidFill>
                <a:latin typeface="Arial" panose="020B0604020202020204" pitchFamily="34" charset="0"/>
              </a:defRPr>
            </a:lvl9pPr>
          </a:lstStyle>
          <a:p>
            <a:pPr>
              <a:lnSpc>
                <a:spcPct val="100000"/>
              </a:lnSpc>
              <a:buNone/>
            </a:pPr>
            <a:r>
              <a:rPr lang="en-US" sz="800" i="1" dirty="0">
                <a:solidFill>
                  <a:srgbClr val="595857"/>
                </a:solidFill>
                <a:latin typeface="Arial"/>
              </a:rPr>
              <a:t>https://aneskey.com/avoid-errors-in-invasive-blood-pressure-measurement/</a:t>
            </a:r>
          </a:p>
        </p:txBody>
      </p:sp>
      <p:sp>
        <p:nvSpPr>
          <p:cNvPr id="4" name="Footer Placeholder 3"/>
          <p:cNvSpPr>
            <a:spLocks noGrp="1"/>
          </p:cNvSpPr>
          <p:nvPr>
            <p:ph type="ftr" sz="quarter" idx="16"/>
          </p:nvPr>
        </p:nvSpPr>
        <p:spPr/>
        <p:txBody>
          <a:bodyPr/>
          <a:lstStyle/>
          <a:p>
            <a:r>
              <a:rPr lang="en-US" dirty="0"/>
              <a:t>ML-0877 Rev A MCV0010089 REVA </a:t>
            </a:r>
          </a:p>
        </p:txBody>
      </p:sp>
    </p:spTree>
    <p:extLst>
      <p:ext uri="{BB962C8B-B14F-4D97-AF65-F5344CB8AC3E}">
        <p14:creationId xmlns:p14="http://schemas.microsoft.com/office/powerpoint/2010/main" val="2787763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US" dirty="0">
                <a:latin typeface="+mj-lt"/>
              </a:rPr>
              <a:t>Positioning of the transducers is the most common cause of operator errors.</a:t>
            </a:r>
            <a:r>
              <a:rPr lang="en-US" baseline="30000" dirty="0">
                <a:latin typeface="+mj-lt"/>
              </a:rPr>
              <a:t>1  </a:t>
            </a:r>
            <a:r>
              <a:rPr lang="en-US" dirty="0">
                <a:latin typeface="+mj-lt"/>
              </a:rPr>
              <a:t>Proper position is level with the plebostatic axis</a:t>
            </a:r>
            <a:r>
              <a:rPr lang="en-US" baseline="30000" dirty="0">
                <a:latin typeface="+mj-lt"/>
              </a:rPr>
              <a:t>.</a:t>
            </a:r>
            <a:endParaRPr lang="en-US" dirty="0">
              <a:latin typeface="+mj-lt"/>
            </a:endParaRPr>
          </a:p>
          <a:p>
            <a:pPr marL="285750" indent="-285750">
              <a:buFont typeface="Arial" panose="020B0604020202020204" pitchFamily="34" charset="0"/>
              <a:buChar char="•"/>
            </a:pPr>
            <a:r>
              <a:rPr lang="en-US" dirty="0">
                <a:latin typeface="+mj-lt"/>
              </a:rPr>
              <a:t>Common challenges</a:t>
            </a:r>
            <a:r>
              <a:rPr lang="en-US" baseline="30000" dirty="0">
                <a:latin typeface="+mj-lt"/>
              </a:rPr>
              <a:t>1</a:t>
            </a:r>
            <a:endParaRPr lang="en-US" dirty="0">
              <a:latin typeface="+mj-lt"/>
            </a:endParaRPr>
          </a:p>
          <a:p>
            <a:pPr marL="501750" lvl="1" indent="-285750">
              <a:buFont typeface="Courier New" panose="02070309020205020404" pitchFamily="49" charset="0"/>
              <a:buChar char="o"/>
            </a:pPr>
            <a:r>
              <a:rPr lang="en-US" dirty="0">
                <a:latin typeface="+mj-lt"/>
              </a:rPr>
              <a:t>For each 1cm change in the transducer position, the arterial pressure will change by approximately 0.75mmHg</a:t>
            </a:r>
          </a:p>
          <a:p>
            <a:pPr marL="501750" lvl="1" indent="-285750">
              <a:buFont typeface="Courier New" panose="02070309020205020404" pitchFamily="49" charset="0"/>
              <a:buChar char="o"/>
            </a:pPr>
            <a:r>
              <a:rPr lang="en-US" dirty="0">
                <a:latin typeface="+mj-lt"/>
              </a:rPr>
              <a:t>Change in position of the patient may require the arterial line be recalibrated</a:t>
            </a:r>
          </a:p>
          <a:p>
            <a:pPr marL="501750" lvl="1" indent="-285750">
              <a:buFont typeface="Courier New" panose="02070309020205020404" pitchFamily="49" charset="0"/>
              <a:buChar char="o"/>
            </a:pPr>
            <a:r>
              <a:rPr lang="en-US" dirty="0">
                <a:latin typeface="+mj-lt"/>
              </a:rPr>
              <a:t>Drift from baseline may </a:t>
            </a:r>
            <a:endParaRPr lang="en-US" dirty="0">
              <a:latin typeface="+mj-lt"/>
              <a:hlinkClick r:id="rId3"/>
            </a:endParaRPr>
          </a:p>
          <a:p>
            <a:pPr marL="285750" indent="-285750">
              <a:buFont typeface="Arial" panose="020B0604020202020204" pitchFamily="34" charset="0"/>
              <a:buChar char="•"/>
            </a:pPr>
            <a:r>
              <a:rPr lang="en-US" dirty="0">
                <a:latin typeface="+mj-lt"/>
              </a:rPr>
              <a:t>A difference &gt;10 mmHg with actual arterial pressure is clinically relevant, and &gt;20 mmHg is clinically unacceptable</a:t>
            </a:r>
            <a:r>
              <a:rPr lang="en-US" baseline="30000" dirty="0">
                <a:latin typeface="+mj-lt"/>
              </a:rPr>
              <a:t>2</a:t>
            </a:r>
            <a:endParaRPr lang="en-US" dirty="0">
              <a:latin typeface="+mj-lt"/>
            </a:endParaRPr>
          </a:p>
          <a:p>
            <a:endParaRPr lang="en-US" dirty="0">
              <a:hlinkClick r:id="rId3"/>
            </a:endParaRPr>
          </a:p>
          <a:p>
            <a:endParaRPr lang="en-US" dirty="0"/>
          </a:p>
        </p:txBody>
      </p:sp>
      <p:pic>
        <p:nvPicPr>
          <p:cNvPr id="9" name="Content Placeholder 8"/>
          <p:cNvPicPr>
            <a:picLocks noGrp="1" noChangeAspect="1"/>
          </p:cNvPicPr>
          <p:nvPr>
            <p:ph idx="14"/>
          </p:nvPr>
        </p:nvPicPr>
        <p:blipFill>
          <a:blip r:embed="rId4"/>
          <a:stretch>
            <a:fillRect/>
          </a:stretch>
        </p:blipFill>
        <p:spPr>
          <a:xfrm>
            <a:off x="7391400" y="1728670"/>
            <a:ext cx="3962400" cy="2895163"/>
          </a:xfrm>
          <a:prstGeom prst="rect">
            <a:avLst/>
          </a:prstGeom>
          <a:ln w="50800">
            <a:solidFill>
              <a:schemeClr val="accent5"/>
            </a:solidFill>
          </a:ln>
        </p:spPr>
      </p:pic>
      <p:sp>
        <p:nvSpPr>
          <p:cNvPr id="4" name="Text Placeholder 3"/>
          <p:cNvSpPr>
            <a:spLocks noGrp="1"/>
          </p:cNvSpPr>
          <p:nvPr>
            <p:ph type="body" sz="quarter" idx="13"/>
          </p:nvPr>
        </p:nvSpPr>
        <p:spPr/>
        <p:txBody>
          <a:bodyPr/>
          <a:lstStyle/>
          <a:p>
            <a:r>
              <a:rPr lang="en-US" b="1" dirty="0"/>
              <a:t>Leveling</a:t>
            </a:r>
          </a:p>
          <a:p>
            <a:endParaRPr lang="en-US" dirty="0"/>
          </a:p>
        </p:txBody>
      </p:sp>
      <p:sp>
        <p:nvSpPr>
          <p:cNvPr id="5" name="Title 4"/>
          <p:cNvSpPr>
            <a:spLocks noGrp="1"/>
          </p:cNvSpPr>
          <p:nvPr>
            <p:ph type="title"/>
          </p:nvPr>
        </p:nvSpPr>
        <p:spPr/>
        <p:txBody>
          <a:bodyPr/>
          <a:lstStyle/>
          <a:p>
            <a:r>
              <a:rPr lang="en-US" dirty="0"/>
              <a:t>Maintaining Accuracy of a Conventional Arterial Line</a:t>
            </a:r>
          </a:p>
        </p:txBody>
      </p:sp>
      <p:sp>
        <p:nvSpPr>
          <p:cNvPr id="6" name="Date Placeholder 5"/>
          <p:cNvSpPr>
            <a:spLocks noGrp="1"/>
          </p:cNvSpPr>
          <p:nvPr>
            <p:ph type="dt" sz="half" idx="15"/>
          </p:nvPr>
        </p:nvSpPr>
        <p:spPr/>
        <p:txBody>
          <a:bodyPr/>
          <a:lstStyle/>
          <a:p>
            <a:fld id="{29B0E27A-4395-4CBD-8389-B5D0C4817A8B}" type="datetime3">
              <a:rPr lang="en-US" smtClean="0"/>
              <a:t>4 May 2020</a:t>
            </a:fld>
            <a:endParaRPr lang="en-US" dirty="0"/>
          </a:p>
        </p:txBody>
      </p:sp>
      <p:sp>
        <p:nvSpPr>
          <p:cNvPr id="8" name="Slide Number Placeholder 7"/>
          <p:cNvSpPr>
            <a:spLocks noGrp="1"/>
          </p:cNvSpPr>
          <p:nvPr>
            <p:ph type="sldNum" sz="quarter" idx="17"/>
          </p:nvPr>
        </p:nvSpPr>
        <p:spPr/>
        <p:txBody>
          <a:bodyPr/>
          <a:lstStyle/>
          <a:p>
            <a:r>
              <a:rPr lang="en-US" dirty="0"/>
              <a:t>Page </a:t>
            </a:r>
            <a:fld id="{11A20EE6-9D0E-4D2E-AC18-D673A8617645}" type="slidenum">
              <a:rPr lang="en-US" smtClean="0"/>
              <a:pPr/>
              <a:t>11</a:t>
            </a:fld>
            <a:endParaRPr lang="en-US" dirty="0"/>
          </a:p>
        </p:txBody>
      </p:sp>
      <p:sp>
        <p:nvSpPr>
          <p:cNvPr id="10" name="TextBox 9"/>
          <p:cNvSpPr txBox="1"/>
          <p:nvPr/>
        </p:nvSpPr>
        <p:spPr>
          <a:xfrm>
            <a:off x="1828800" y="6365889"/>
            <a:ext cx="5562600" cy="300285"/>
          </a:xfrm>
          <a:prstGeom prst="rect">
            <a:avLst/>
          </a:prstGeom>
          <a:noFill/>
          <a:ln w="6350">
            <a:noFill/>
          </a:ln>
        </p:spPr>
        <p:txBody>
          <a:bodyPr vert="horz" wrap="square" lIns="36000" tIns="36000" rIns="36000" bIns="36000" rtlCol="0">
            <a:noAutofit/>
          </a:bodyPr>
          <a:lstStyle/>
          <a:p>
            <a:pPr>
              <a:spcBef>
                <a:spcPts val="600"/>
              </a:spcBef>
            </a:pPr>
            <a:endParaRPr lang="en-US" sz="1600" dirty="0"/>
          </a:p>
        </p:txBody>
      </p:sp>
      <p:sp>
        <p:nvSpPr>
          <p:cNvPr id="11" name="TextBox 10"/>
          <p:cNvSpPr txBox="1"/>
          <p:nvPr/>
        </p:nvSpPr>
        <p:spPr>
          <a:xfrm>
            <a:off x="671650" y="5923350"/>
            <a:ext cx="7382400" cy="278931"/>
          </a:xfrm>
          <a:prstGeom prst="rect">
            <a:avLst/>
          </a:prstGeom>
          <a:noFill/>
          <a:ln w="6350">
            <a:noFill/>
          </a:ln>
        </p:spPr>
        <p:txBody>
          <a:bodyPr vert="horz" wrap="square" lIns="36000" tIns="36000" rIns="36000" bIns="36000" rtlCol="0">
            <a:noAutofit/>
          </a:bodyPr>
          <a:lstStyle/>
          <a:p>
            <a:r>
              <a:rPr lang="en-US" sz="800" i="1" dirty="0"/>
              <a:t>1. http://japractice.co.uk/2017/08/errors-clinical-measurement/12615</a:t>
            </a:r>
          </a:p>
          <a:p>
            <a:r>
              <a:rPr lang="en-US" sz="800" i="1" dirty="0"/>
              <a:t>2</a:t>
            </a:r>
            <a:r>
              <a:rPr lang="en-US" sz="800" dirty="0"/>
              <a:t>. Gaudio </a:t>
            </a:r>
            <a:r>
              <a:rPr lang="en-US" sz="800" i="1" dirty="0"/>
              <a:t>Crit Care. 2014</a:t>
            </a:r>
            <a:r>
              <a:rPr lang="en-US" sz="800" dirty="0"/>
              <a:t>; 18(6): 644</a:t>
            </a:r>
          </a:p>
        </p:txBody>
      </p:sp>
      <p:sp>
        <p:nvSpPr>
          <p:cNvPr id="3" name="Footer Placeholder 2"/>
          <p:cNvSpPr>
            <a:spLocks noGrp="1"/>
          </p:cNvSpPr>
          <p:nvPr>
            <p:ph type="ftr" sz="quarter" idx="16"/>
          </p:nvPr>
        </p:nvSpPr>
        <p:spPr/>
        <p:txBody>
          <a:bodyPr/>
          <a:lstStyle/>
          <a:p>
            <a:r>
              <a:rPr lang="en-US" dirty="0"/>
              <a:t>ML-0877 Rev A MCV0010089 REVA </a:t>
            </a:r>
          </a:p>
        </p:txBody>
      </p:sp>
    </p:spTree>
    <p:extLst>
      <p:ext uri="{BB962C8B-B14F-4D97-AF65-F5344CB8AC3E}">
        <p14:creationId xmlns:p14="http://schemas.microsoft.com/office/powerpoint/2010/main" val="1017497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US" dirty="0"/>
              <a:t>Zeroing is the method of calibrating the monitoring system so that the effects of atmospheric and hydrostatic pressure are eliminated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Re-zeroing must occasionally take place as both the transducer and the atmospheric pressure will gradually drift away from the calibration point</a:t>
            </a:r>
          </a:p>
          <a:p>
            <a:pPr marL="501750" lvl="1" indent="-285750">
              <a:buFont typeface="Courier New" panose="02070309020205020404" pitchFamily="49" charset="0"/>
              <a:buChar char="o"/>
            </a:pPr>
            <a:r>
              <a:rPr lang="en-US" dirty="0"/>
              <a:t>After disconnection from the monitor and/or transducer cable </a:t>
            </a:r>
          </a:p>
          <a:p>
            <a:pPr marL="501750" lvl="1" indent="-285750">
              <a:buFont typeface="Courier New" panose="02070309020205020404" pitchFamily="49" charset="0"/>
              <a:buChar char="o"/>
            </a:pPr>
            <a:r>
              <a:rPr lang="en-US" dirty="0"/>
              <a:t>After re-dressing the arterial site </a:t>
            </a:r>
          </a:p>
          <a:p>
            <a:pPr marL="501750" lvl="1" indent="-285750">
              <a:buFont typeface="Courier New" panose="02070309020205020404" pitchFamily="49" charset="0"/>
              <a:buChar char="o"/>
            </a:pPr>
            <a:r>
              <a:rPr lang="en-US" dirty="0"/>
              <a:t>After troubleshooting the line, etc.</a:t>
            </a:r>
          </a:p>
          <a:p>
            <a:pPr marL="285750" indent="-285750">
              <a:buFont typeface="Arial" panose="020B0604020202020204" pitchFamily="34" charset="0"/>
              <a:buChar char="•"/>
            </a:pPr>
            <a:endParaRPr lang="en-US" dirty="0"/>
          </a:p>
        </p:txBody>
      </p:sp>
      <p:pic>
        <p:nvPicPr>
          <p:cNvPr id="9" name="Content Placeholder 8"/>
          <p:cNvPicPr>
            <a:picLocks noGrp="1" noChangeAspect="1"/>
          </p:cNvPicPr>
          <p:nvPr>
            <p:ph idx="14"/>
          </p:nvPr>
        </p:nvPicPr>
        <p:blipFill>
          <a:blip r:embed="rId3"/>
          <a:stretch>
            <a:fillRect/>
          </a:stretch>
        </p:blipFill>
        <p:spPr>
          <a:xfrm>
            <a:off x="7086600" y="1773238"/>
            <a:ext cx="3962530" cy="3410476"/>
          </a:xfrm>
          <a:prstGeom prst="rect">
            <a:avLst/>
          </a:prstGeom>
          <a:ln w="50800">
            <a:solidFill>
              <a:schemeClr val="accent5"/>
            </a:solidFill>
          </a:ln>
        </p:spPr>
      </p:pic>
      <p:sp>
        <p:nvSpPr>
          <p:cNvPr id="4" name="Text Placeholder 3"/>
          <p:cNvSpPr>
            <a:spLocks noGrp="1"/>
          </p:cNvSpPr>
          <p:nvPr>
            <p:ph type="body" sz="quarter" idx="13"/>
          </p:nvPr>
        </p:nvSpPr>
        <p:spPr/>
        <p:txBody>
          <a:bodyPr/>
          <a:lstStyle/>
          <a:p>
            <a:r>
              <a:rPr lang="en-US" b="1" dirty="0"/>
              <a:t>Zeroing</a:t>
            </a:r>
            <a:endParaRPr lang="en-US" dirty="0"/>
          </a:p>
        </p:txBody>
      </p:sp>
      <p:sp>
        <p:nvSpPr>
          <p:cNvPr id="5" name="Title 4"/>
          <p:cNvSpPr>
            <a:spLocks noGrp="1"/>
          </p:cNvSpPr>
          <p:nvPr>
            <p:ph type="title"/>
          </p:nvPr>
        </p:nvSpPr>
        <p:spPr/>
        <p:txBody>
          <a:bodyPr/>
          <a:lstStyle/>
          <a:p>
            <a:r>
              <a:rPr lang="en-US" dirty="0"/>
              <a:t>Maintaining Accuracy of Conventional Arterial Line</a:t>
            </a:r>
          </a:p>
        </p:txBody>
      </p:sp>
      <p:sp>
        <p:nvSpPr>
          <p:cNvPr id="6" name="Date Placeholder 5"/>
          <p:cNvSpPr>
            <a:spLocks noGrp="1"/>
          </p:cNvSpPr>
          <p:nvPr>
            <p:ph type="dt" sz="half" idx="15"/>
          </p:nvPr>
        </p:nvSpPr>
        <p:spPr/>
        <p:txBody>
          <a:bodyPr/>
          <a:lstStyle/>
          <a:p>
            <a:fld id="{BB43860B-9DB9-4E6E-9B53-11BED3B7E1B3}" type="datetime3">
              <a:rPr lang="en-US" smtClean="0"/>
              <a:t>4 May 2020</a:t>
            </a:fld>
            <a:endParaRPr lang="en-US" dirty="0"/>
          </a:p>
        </p:txBody>
      </p:sp>
      <p:sp>
        <p:nvSpPr>
          <p:cNvPr id="8" name="Slide Number Placeholder 7"/>
          <p:cNvSpPr>
            <a:spLocks noGrp="1"/>
          </p:cNvSpPr>
          <p:nvPr>
            <p:ph type="sldNum" sz="quarter" idx="17"/>
          </p:nvPr>
        </p:nvSpPr>
        <p:spPr/>
        <p:txBody>
          <a:bodyPr/>
          <a:lstStyle/>
          <a:p>
            <a:r>
              <a:rPr lang="en-US" dirty="0"/>
              <a:t>Page </a:t>
            </a:r>
            <a:fld id="{11A20EE6-9D0E-4D2E-AC18-D673A8617645}" type="slidenum">
              <a:rPr lang="en-US" smtClean="0"/>
              <a:pPr/>
              <a:t>12</a:t>
            </a:fld>
            <a:endParaRPr lang="en-US" dirty="0"/>
          </a:p>
        </p:txBody>
      </p:sp>
      <p:sp>
        <p:nvSpPr>
          <p:cNvPr id="3" name="TextBox 2"/>
          <p:cNvSpPr txBox="1"/>
          <p:nvPr/>
        </p:nvSpPr>
        <p:spPr>
          <a:xfrm>
            <a:off x="694800" y="6052600"/>
            <a:ext cx="8525400" cy="152400"/>
          </a:xfrm>
          <a:prstGeom prst="rect">
            <a:avLst/>
          </a:prstGeom>
          <a:noFill/>
          <a:ln w="6350">
            <a:noFill/>
          </a:ln>
        </p:spPr>
        <p:txBody>
          <a:bodyPr vert="horz" wrap="square" lIns="36000" tIns="36000" rIns="36000" bIns="36000" rtlCol="0">
            <a:noAutofit/>
          </a:bodyPr>
          <a:lstStyle/>
          <a:p>
            <a:r>
              <a:rPr lang="en-US" sz="800" i="1" dirty="0"/>
              <a:t>https://www.aci.health.nsw.gov.au/__data/assets/pdf_file/0007/380185/Arterial_lines_monitoring_and_management.pdf</a:t>
            </a:r>
          </a:p>
        </p:txBody>
      </p:sp>
      <p:sp>
        <p:nvSpPr>
          <p:cNvPr id="7" name="Footer Placeholder 6"/>
          <p:cNvSpPr>
            <a:spLocks noGrp="1"/>
          </p:cNvSpPr>
          <p:nvPr>
            <p:ph type="ftr" sz="quarter" idx="16"/>
          </p:nvPr>
        </p:nvSpPr>
        <p:spPr/>
        <p:txBody>
          <a:bodyPr/>
          <a:lstStyle/>
          <a:p>
            <a:r>
              <a:rPr lang="en-US" dirty="0"/>
              <a:t>ML-0877 Rev A MCV0010089 REVA </a:t>
            </a:r>
          </a:p>
        </p:txBody>
      </p:sp>
    </p:spTree>
    <p:extLst>
      <p:ext uri="{BB962C8B-B14F-4D97-AF65-F5344CB8AC3E}">
        <p14:creationId xmlns:p14="http://schemas.microsoft.com/office/powerpoint/2010/main" val="476717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Optimizing support with fiber-optic technology</a:t>
            </a:r>
          </a:p>
        </p:txBody>
      </p:sp>
      <p:sp>
        <p:nvSpPr>
          <p:cNvPr id="2" name="Subtitle 1"/>
          <p:cNvSpPr>
            <a:spLocks noGrp="1"/>
          </p:cNvSpPr>
          <p:nvPr>
            <p:ph type="subTitle" idx="1"/>
          </p:nvPr>
        </p:nvSpPr>
        <p:spPr/>
        <p:txBody>
          <a:bodyPr/>
          <a:lstStyle/>
          <a:p>
            <a:endParaRPr lang="en-US" dirty="0"/>
          </a:p>
        </p:txBody>
      </p:sp>
      <p:sp>
        <p:nvSpPr>
          <p:cNvPr id="6" name="Date Placeholder 5"/>
          <p:cNvSpPr>
            <a:spLocks noGrp="1"/>
          </p:cNvSpPr>
          <p:nvPr>
            <p:ph type="dt" sz="half" idx="10"/>
          </p:nvPr>
        </p:nvSpPr>
        <p:spPr/>
        <p:txBody>
          <a:bodyPr/>
          <a:lstStyle/>
          <a:p>
            <a:fld id="{C9C143BA-6890-40A4-B109-370D1D07CCBF}" type="datetime3">
              <a:rPr lang="en-US" smtClean="0"/>
              <a:t>4 May 2020</a:t>
            </a:fld>
            <a:endParaRPr lang="en-US" dirty="0"/>
          </a:p>
        </p:txBody>
      </p:sp>
      <p:sp>
        <p:nvSpPr>
          <p:cNvPr id="8" name="Slide Number Placeholder 7"/>
          <p:cNvSpPr>
            <a:spLocks noGrp="1"/>
          </p:cNvSpPr>
          <p:nvPr>
            <p:ph type="sldNum" sz="quarter" idx="12"/>
          </p:nvPr>
        </p:nvSpPr>
        <p:spPr/>
        <p:txBody>
          <a:bodyPr/>
          <a:lstStyle/>
          <a:p>
            <a:r>
              <a:rPr lang="en-US" dirty="0"/>
              <a:t>Page </a:t>
            </a:r>
            <a:fld id="{11A20EE6-9D0E-4D2E-AC18-D673A8617645}" type="slidenum">
              <a:rPr lang="en-US" smtClean="0"/>
              <a:pPr/>
              <a:t>13</a:t>
            </a:fld>
            <a:endParaRPr lang="en-US" dirty="0"/>
          </a:p>
        </p:txBody>
      </p:sp>
      <p:sp>
        <p:nvSpPr>
          <p:cNvPr id="3" name="Footer Placeholder 2"/>
          <p:cNvSpPr>
            <a:spLocks noGrp="1"/>
          </p:cNvSpPr>
          <p:nvPr>
            <p:ph type="ftr" sz="quarter" idx="11"/>
          </p:nvPr>
        </p:nvSpPr>
        <p:spPr/>
        <p:txBody>
          <a:bodyPr/>
          <a:lstStyle/>
          <a:p>
            <a:r>
              <a:rPr lang="en-US" noProof="0" dirty="0"/>
              <a:t>ML-0877 Rev A MCV0010089 REVA </a:t>
            </a:r>
          </a:p>
        </p:txBody>
      </p:sp>
    </p:spTree>
    <p:extLst>
      <p:ext uri="{BB962C8B-B14F-4D97-AF65-F5344CB8AC3E}">
        <p14:creationId xmlns:p14="http://schemas.microsoft.com/office/powerpoint/2010/main" val="2807624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525467" y="1590"/>
          <a:ext cx="1465" cy="1587"/>
        </p:xfrm>
        <a:graphic>
          <a:graphicData uri="http://schemas.openxmlformats.org/presentationml/2006/ole">
            <mc:AlternateContent xmlns:mc="http://schemas.openxmlformats.org/markup-compatibility/2006">
              <mc:Choice xmlns:v="urn:schemas-microsoft-com:vml" Requires="v">
                <p:oleObj spid="_x0000_s66562" name="think-cell Slide" r:id="rId5" imgW="6350000" imgH="6350000" progId="">
                  <p:embed/>
                </p:oleObj>
              </mc:Choice>
              <mc:Fallback>
                <p:oleObj name="think-cell Slide" r:id="rId5" imgW="6350000" imgH="6350000" progId="">
                  <p:embed/>
                  <p:pic>
                    <p:nvPicPr>
                      <p:cNvPr id="11" name="Object 10"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5467" y="1590"/>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5"/>
          <p:cNvSpPr>
            <a:spLocks noGrp="1"/>
          </p:cNvSpPr>
          <p:nvPr>
            <p:ph idx="1"/>
          </p:nvPr>
        </p:nvSpPr>
        <p:spPr>
          <a:xfrm>
            <a:off x="693451" y="1559636"/>
            <a:ext cx="10801349" cy="4248000"/>
          </a:xfrm>
          <a:prstGeom prst="rect">
            <a:avLst/>
          </a:prstGeom>
        </p:spPr>
        <p:txBody>
          <a:bodyPr/>
          <a:lstStyle/>
          <a:p>
            <a:pPr marL="285750" indent="-285750">
              <a:buClr>
                <a:srgbClr val="0046AD"/>
              </a:buClr>
              <a:buFont typeface="Arial" pitchFamily="34" charset="0"/>
              <a:buChar char="•"/>
            </a:pPr>
            <a:r>
              <a:rPr lang="de-DE" dirty="0"/>
              <a:t>A miniature pressure sensor is mounted inside the tip of the IAB</a:t>
            </a:r>
          </a:p>
          <a:p>
            <a:pPr marL="285750" indent="-285750">
              <a:buClr>
                <a:srgbClr val="0046AD"/>
              </a:buClr>
              <a:buFont typeface="Arial" pitchFamily="34" charset="0"/>
              <a:buChar char="•"/>
            </a:pPr>
            <a:r>
              <a:rPr lang="de-DE" dirty="0"/>
              <a:t>Light travels from the pump through the fiber-optic cable to the pressure sensor</a:t>
            </a:r>
          </a:p>
          <a:p>
            <a:pPr marL="285750" indent="-285750">
              <a:buClr>
                <a:srgbClr val="0046AD"/>
              </a:buClr>
              <a:buFont typeface="Arial" pitchFamily="34" charset="0"/>
              <a:buChar char="•"/>
            </a:pPr>
            <a:r>
              <a:rPr lang="de-DE" dirty="0"/>
              <a:t>The sensor responds to the arterial pressure and creates a light pattern that is sent back to the CS300</a:t>
            </a:r>
            <a:r>
              <a:rPr lang="de-DE" baseline="30000" dirty="0"/>
              <a:t>®</a:t>
            </a:r>
            <a:r>
              <a:rPr lang="de-DE" dirty="0"/>
              <a:t> and Cardiosave</a:t>
            </a:r>
            <a:r>
              <a:rPr lang="de-DE" baseline="30000" dirty="0"/>
              <a:t>®</a:t>
            </a:r>
            <a:r>
              <a:rPr lang="de-DE" dirty="0"/>
              <a:t> IABPs</a:t>
            </a:r>
          </a:p>
          <a:p>
            <a:pPr marL="285750" indent="-285750">
              <a:buClr>
                <a:srgbClr val="0046AD"/>
              </a:buClr>
              <a:buFont typeface="Arial" pitchFamily="34" charset="0"/>
              <a:buChar char="•"/>
            </a:pPr>
            <a:r>
              <a:rPr lang="de-DE" dirty="0"/>
              <a:t>The pump translates the light pattern into pressure readings for accuracy in measuring pressure</a:t>
            </a:r>
          </a:p>
          <a:p>
            <a:pPr marL="285750" indent="-285750">
              <a:buClr>
                <a:srgbClr val="0046AD"/>
              </a:buClr>
              <a:buFont typeface="Arial" pitchFamily="34" charset="0"/>
              <a:buChar char="•"/>
            </a:pPr>
            <a:endParaRPr lang="en-GB" sz="1800" dirty="0"/>
          </a:p>
        </p:txBody>
      </p:sp>
      <p:sp>
        <p:nvSpPr>
          <p:cNvPr id="2" name="Title 1"/>
          <p:cNvSpPr>
            <a:spLocks noGrp="1"/>
          </p:cNvSpPr>
          <p:nvPr>
            <p:ph type="title"/>
          </p:nvPr>
        </p:nvSpPr>
        <p:spPr/>
        <p:txBody>
          <a:bodyPr/>
          <a:lstStyle/>
          <a:p>
            <a:pPr>
              <a:buClr>
                <a:srgbClr val="0046AD"/>
              </a:buClr>
            </a:pPr>
            <a:r>
              <a:rPr lang="en-GB" dirty="0"/>
              <a:t>Getinge Fiber-optic Technology</a:t>
            </a:r>
          </a:p>
        </p:txBody>
      </p:sp>
      <p:sp>
        <p:nvSpPr>
          <p:cNvPr id="4" name="Text Placeholder 3"/>
          <p:cNvSpPr>
            <a:spLocks noGrp="1"/>
          </p:cNvSpPr>
          <p:nvPr>
            <p:ph type="body" sz="quarter" idx="13"/>
          </p:nvPr>
        </p:nvSpPr>
        <p:spPr/>
        <p:txBody>
          <a:bodyPr/>
          <a:lstStyle/>
          <a:p>
            <a:endParaRPr lang="en-US" dirty="0"/>
          </a:p>
        </p:txBody>
      </p:sp>
      <p:pic>
        <p:nvPicPr>
          <p:cNvPr id="84020" name="Picture 52"/>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3600" y="3241003"/>
            <a:ext cx="3999106" cy="253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9"/>
          <a:stretch>
            <a:fillRect/>
          </a:stretch>
        </p:blipFill>
        <p:spPr>
          <a:xfrm>
            <a:off x="1981200" y="3294792"/>
            <a:ext cx="3314902" cy="2692687"/>
          </a:xfrm>
          <a:prstGeom prst="rect">
            <a:avLst/>
          </a:prstGeom>
        </p:spPr>
      </p:pic>
      <p:sp>
        <p:nvSpPr>
          <p:cNvPr id="5" name="Date Placeholder 4"/>
          <p:cNvSpPr>
            <a:spLocks noGrp="1"/>
          </p:cNvSpPr>
          <p:nvPr>
            <p:ph type="dt" sz="half" idx="14"/>
          </p:nvPr>
        </p:nvSpPr>
        <p:spPr/>
        <p:txBody>
          <a:bodyPr/>
          <a:lstStyle/>
          <a:p>
            <a:fld id="{1B12E051-6FEE-4259-BB1A-3EA0D98657A8}" type="datetime3">
              <a:rPr lang="en-US" smtClean="0"/>
              <a:t>4 May 2020</a:t>
            </a:fld>
            <a:endParaRPr lang="en-US" dirty="0"/>
          </a:p>
        </p:txBody>
      </p:sp>
      <p:sp>
        <p:nvSpPr>
          <p:cNvPr id="6" name="Slide Number Placeholder 5"/>
          <p:cNvSpPr>
            <a:spLocks noGrp="1"/>
          </p:cNvSpPr>
          <p:nvPr>
            <p:ph type="sldNum" sz="quarter" idx="16"/>
          </p:nvPr>
        </p:nvSpPr>
        <p:spPr/>
        <p:txBody>
          <a:bodyPr/>
          <a:lstStyle/>
          <a:p>
            <a:r>
              <a:rPr lang="en-US" dirty="0"/>
              <a:t>Page </a:t>
            </a:r>
            <a:fld id="{11A20EE6-9D0E-4D2E-AC18-D673A8617645}" type="slidenum">
              <a:rPr lang="en-US" smtClean="0"/>
              <a:pPr/>
              <a:t>14</a:t>
            </a:fld>
            <a:endParaRPr lang="en-US" dirty="0"/>
          </a:p>
        </p:txBody>
      </p:sp>
      <p:sp>
        <p:nvSpPr>
          <p:cNvPr id="8" name="Footer Placeholder 7"/>
          <p:cNvSpPr>
            <a:spLocks noGrp="1"/>
          </p:cNvSpPr>
          <p:nvPr>
            <p:ph type="ftr" sz="quarter" idx="15"/>
          </p:nvPr>
        </p:nvSpPr>
        <p:spPr/>
        <p:txBody>
          <a:bodyPr/>
          <a:lstStyle/>
          <a:p>
            <a:r>
              <a:rPr lang="en-US" dirty="0"/>
              <a:t>ML-0877 Rev A MCV0010089 REVA </a:t>
            </a:r>
          </a:p>
        </p:txBody>
      </p:sp>
      <p:sp>
        <p:nvSpPr>
          <p:cNvPr id="12" name="TextBox 11"/>
          <p:cNvSpPr txBox="1"/>
          <p:nvPr/>
        </p:nvSpPr>
        <p:spPr>
          <a:xfrm>
            <a:off x="644325" y="6068709"/>
            <a:ext cx="4105800" cy="168116"/>
          </a:xfrm>
          <a:prstGeom prst="rect">
            <a:avLst/>
          </a:prstGeom>
          <a:noFill/>
          <a:ln w="6350">
            <a:noFill/>
          </a:ln>
        </p:spPr>
        <p:txBody>
          <a:bodyPr vert="horz" wrap="square" lIns="36000" tIns="36000" rIns="36000" bIns="36000" rtlCol="0">
            <a:noAutofit/>
          </a:bodyPr>
          <a:lstStyle/>
          <a:p>
            <a:pPr>
              <a:spcBef>
                <a:spcPts val="600"/>
              </a:spcBef>
            </a:pPr>
            <a:r>
              <a:rPr lang="en-US" sz="800" dirty="0"/>
              <a:t>Yarhman G et al.</a:t>
            </a:r>
            <a:r>
              <a:rPr lang="en-US" sz="800" i="1" dirty="0"/>
              <a:t> Perfusion </a:t>
            </a:r>
            <a:r>
              <a:rPr lang="en-US" sz="800" dirty="0"/>
              <a:t>18(2) 97-102 September 2012</a:t>
            </a:r>
          </a:p>
        </p:txBody>
      </p:sp>
    </p:spTree>
    <p:extLst>
      <p:ext uri="{BB962C8B-B14F-4D97-AF65-F5344CB8AC3E}">
        <p14:creationId xmlns:p14="http://schemas.microsoft.com/office/powerpoint/2010/main" val="1463560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dirty="0">
                <a:solidFill>
                  <a:schemeClr val="tx1">
                    <a:lumMod val="50000"/>
                  </a:schemeClr>
                </a:solidFill>
                <a:ea typeface="ＭＳ Ｐゴシック" panose="020B0600070205080204" pitchFamily="34" charset="-128"/>
              </a:rPr>
              <a:t>IABP Fiber-optic Pressure Technology</a:t>
            </a:r>
          </a:p>
        </p:txBody>
      </p:sp>
      <p:sp>
        <p:nvSpPr>
          <p:cNvPr id="3" name="Text Placeholder 2"/>
          <p:cNvSpPr>
            <a:spLocks noGrp="1"/>
          </p:cNvSpPr>
          <p:nvPr>
            <p:ph type="body" sz="quarter" idx="13"/>
          </p:nvPr>
        </p:nvSpPr>
        <p:spPr/>
        <p:txBody>
          <a:bodyPr/>
          <a:lstStyle/>
          <a:p>
            <a:endParaRPr lang="en-US" dirty="0"/>
          </a:p>
        </p:txBody>
      </p:sp>
      <p:pic>
        <p:nvPicPr>
          <p:cNvPr id="1024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7867"/>
          <a:stretch/>
        </p:blipFill>
        <p:spPr bwMode="auto">
          <a:xfrm>
            <a:off x="1034066" y="2277394"/>
            <a:ext cx="9684939" cy="294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726755" y="6091306"/>
            <a:ext cx="9992250" cy="24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90500" indent="-190500" algn="l" rtl="0" eaLnBrk="0" fontAlgn="base" hangingPunct="0">
              <a:lnSpc>
                <a:spcPts val="2000"/>
              </a:lnSpc>
              <a:spcBef>
                <a:spcPct val="50000"/>
              </a:spcBef>
              <a:spcAft>
                <a:spcPct val="0"/>
              </a:spcAft>
              <a:buClr>
                <a:schemeClr val="accent2"/>
              </a:buClr>
              <a:buFont typeface="Wingdings" pitchFamily="2" charset="2"/>
              <a:buChar char="§"/>
              <a:defRPr sz="1600">
                <a:solidFill>
                  <a:schemeClr val="tx1"/>
                </a:solidFill>
                <a:latin typeface="+mn-lt"/>
                <a:ea typeface="+mn-ea"/>
                <a:cs typeface="+mn-cs"/>
              </a:defRPr>
            </a:lvl1pPr>
            <a:lvl2pPr marL="377825" indent="-185738" algn="l" rtl="0" eaLnBrk="0" fontAlgn="base" hangingPunct="0">
              <a:lnSpc>
                <a:spcPts val="1600"/>
              </a:lnSpc>
              <a:spcBef>
                <a:spcPct val="50000"/>
              </a:spcBef>
              <a:spcAft>
                <a:spcPct val="0"/>
              </a:spcAft>
              <a:buClr>
                <a:schemeClr val="accent2"/>
              </a:buClr>
              <a:buFont typeface="Wingdings" pitchFamily="2" charset="2"/>
              <a:buChar char="§"/>
              <a:defRPr sz="1400">
                <a:solidFill>
                  <a:schemeClr val="tx1"/>
                </a:solidFill>
                <a:latin typeface="+mn-lt"/>
              </a:defRPr>
            </a:lvl2pPr>
            <a:lvl3pPr marL="576263" indent="-196850" algn="l" rtl="0" eaLnBrk="0" fontAlgn="base" hangingPunct="0">
              <a:lnSpc>
                <a:spcPts val="1400"/>
              </a:lnSpc>
              <a:spcBef>
                <a:spcPct val="50000"/>
              </a:spcBef>
              <a:spcAft>
                <a:spcPct val="0"/>
              </a:spcAft>
              <a:buClr>
                <a:schemeClr val="accent2"/>
              </a:buClr>
              <a:buFont typeface="Wingdings" pitchFamily="2" charset="2"/>
              <a:buChar char="§"/>
              <a:defRPr sz="1200">
                <a:solidFill>
                  <a:schemeClr val="tx1"/>
                </a:solidFill>
                <a:latin typeface="+mn-lt"/>
              </a:defRPr>
            </a:lvl3pPr>
            <a:lvl4pPr marL="779463" indent="-201613" algn="l" rtl="0" eaLnBrk="0" fontAlgn="base" hangingPunct="0">
              <a:lnSpc>
                <a:spcPts val="1400"/>
              </a:lnSpc>
              <a:spcBef>
                <a:spcPct val="50000"/>
              </a:spcBef>
              <a:spcAft>
                <a:spcPct val="0"/>
              </a:spcAft>
              <a:buClr>
                <a:schemeClr val="accent2"/>
              </a:buClr>
              <a:buFont typeface="Wingdings" pitchFamily="2" charset="2"/>
              <a:buChar char="§"/>
              <a:defRPr sz="1200">
                <a:solidFill>
                  <a:schemeClr val="tx1"/>
                </a:solidFill>
                <a:latin typeface="+mn-lt"/>
              </a:defRPr>
            </a:lvl4pPr>
            <a:lvl5pPr marL="973138" indent="-192088" algn="l" rtl="0" eaLnBrk="0" fontAlgn="base" hangingPunct="0">
              <a:lnSpc>
                <a:spcPts val="1400"/>
              </a:lnSpc>
              <a:spcBef>
                <a:spcPct val="50000"/>
              </a:spcBef>
              <a:spcAft>
                <a:spcPct val="0"/>
              </a:spcAft>
              <a:buClr>
                <a:schemeClr val="accent2"/>
              </a:buClr>
              <a:buFont typeface="Wingdings" pitchFamily="2" charset="2"/>
              <a:buChar char="§"/>
              <a:defRPr sz="1200">
                <a:solidFill>
                  <a:schemeClr val="tx1"/>
                </a:solidFill>
                <a:latin typeface="+mn-lt"/>
              </a:defRPr>
            </a:lvl5pPr>
            <a:lvl6pPr marL="1430338" indent="-192088" algn="l" rtl="0" fontAlgn="base">
              <a:lnSpc>
                <a:spcPts val="1400"/>
              </a:lnSpc>
              <a:spcBef>
                <a:spcPct val="50000"/>
              </a:spcBef>
              <a:spcAft>
                <a:spcPct val="0"/>
              </a:spcAft>
              <a:buClr>
                <a:schemeClr val="accent2"/>
              </a:buClr>
              <a:buFont typeface="Wingdings" pitchFamily="2" charset="2"/>
              <a:buChar char="§"/>
              <a:defRPr sz="1200">
                <a:solidFill>
                  <a:schemeClr val="tx1"/>
                </a:solidFill>
                <a:latin typeface="+mn-lt"/>
              </a:defRPr>
            </a:lvl6pPr>
            <a:lvl7pPr marL="1887538" indent="-192088" algn="l" rtl="0" fontAlgn="base">
              <a:lnSpc>
                <a:spcPts val="1400"/>
              </a:lnSpc>
              <a:spcBef>
                <a:spcPct val="50000"/>
              </a:spcBef>
              <a:spcAft>
                <a:spcPct val="0"/>
              </a:spcAft>
              <a:buClr>
                <a:schemeClr val="accent2"/>
              </a:buClr>
              <a:buFont typeface="Wingdings" pitchFamily="2" charset="2"/>
              <a:buChar char="§"/>
              <a:defRPr sz="1200">
                <a:solidFill>
                  <a:schemeClr val="tx1"/>
                </a:solidFill>
                <a:latin typeface="+mn-lt"/>
              </a:defRPr>
            </a:lvl7pPr>
            <a:lvl8pPr marL="2344738" indent="-192088" algn="l" rtl="0" fontAlgn="base">
              <a:lnSpc>
                <a:spcPts val="1400"/>
              </a:lnSpc>
              <a:spcBef>
                <a:spcPct val="50000"/>
              </a:spcBef>
              <a:spcAft>
                <a:spcPct val="0"/>
              </a:spcAft>
              <a:buClr>
                <a:schemeClr val="accent2"/>
              </a:buClr>
              <a:buFont typeface="Wingdings" pitchFamily="2" charset="2"/>
              <a:buChar char="§"/>
              <a:defRPr sz="1200">
                <a:solidFill>
                  <a:schemeClr val="tx1"/>
                </a:solidFill>
                <a:latin typeface="+mn-lt"/>
              </a:defRPr>
            </a:lvl8pPr>
            <a:lvl9pPr marL="2801938" indent="-192088" algn="l" rtl="0" fontAlgn="base">
              <a:lnSpc>
                <a:spcPts val="1400"/>
              </a:lnSpc>
              <a:spcBef>
                <a:spcPct val="50000"/>
              </a:spcBef>
              <a:spcAft>
                <a:spcPct val="0"/>
              </a:spcAft>
              <a:buClr>
                <a:schemeClr val="accent2"/>
              </a:buClr>
              <a:buFont typeface="Wingdings" pitchFamily="2" charset="2"/>
              <a:buChar char="§"/>
              <a:defRPr sz="1200">
                <a:solidFill>
                  <a:schemeClr val="tx1"/>
                </a:solidFill>
                <a:latin typeface="+mn-lt"/>
              </a:defRPr>
            </a:lvl9pPr>
          </a:lstStyle>
          <a:p>
            <a:pPr marL="0" indent="0">
              <a:lnSpc>
                <a:spcPct val="100000"/>
              </a:lnSpc>
              <a:buNone/>
              <a:defRPr/>
            </a:pPr>
            <a:r>
              <a:rPr lang="en-GB" sz="800" kern="0" dirty="0">
                <a:ea typeface="ＭＳ Ｐゴシック" pitchFamily="34" charset="-128"/>
              </a:rPr>
              <a:t>Hamel C et al. </a:t>
            </a:r>
            <a:r>
              <a:rPr lang="en-GB" sz="800" i="1" kern="0" dirty="0">
                <a:ea typeface="ＭＳ Ｐゴシック" pitchFamily="34" charset="-128"/>
              </a:rPr>
              <a:t>Progress in Biomedical Optics and Imaging </a:t>
            </a:r>
            <a:r>
              <a:rPr lang="pt-BR" sz="800" i="1" kern="0" dirty="0">
                <a:ea typeface="ＭＳ Ｐゴシック" pitchFamily="34" charset="-128"/>
              </a:rPr>
              <a:t>2006;7(6):608306.1-608306.10</a:t>
            </a:r>
            <a:endParaRPr lang="en-GB" sz="800" i="1" kern="0" dirty="0">
              <a:solidFill>
                <a:schemeClr val="bg1"/>
              </a:solidFill>
              <a:ea typeface="ＭＳ Ｐゴシック" pitchFamily="34" charset="-128"/>
            </a:endParaRPr>
          </a:p>
          <a:p>
            <a:pPr marL="0" indent="0">
              <a:buNone/>
              <a:defRPr/>
            </a:pPr>
            <a:endParaRPr lang="en-GB" sz="800" i="1" kern="0" dirty="0">
              <a:solidFill>
                <a:schemeClr val="bg1"/>
              </a:solidFill>
              <a:ea typeface="ＭＳ Ｐゴシック" pitchFamily="34" charset="-128"/>
            </a:endParaRPr>
          </a:p>
        </p:txBody>
      </p:sp>
      <p:sp>
        <p:nvSpPr>
          <p:cNvPr id="4" name="Date Placeholder 3"/>
          <p:cNvSpPr>
            <a:spLocks noGrp="1"/>
          </p:cNvSpPr>
          <p:nvPr>
            <p:ph type="dt" sz="half" idx="14"/>
          </p:nvPr>
        </p:nvSpPr>
        <p:spPr/>
        <p:txBody>
          <a:bodyPr/>
          <a:lstStyle/>
          <a:p>
            <a:fld id="{83B8E9D8-3939-4169-BF08-3A02207CA887}" type="datetime3">
              <a:rPr lang="en-US" smtClean="0"/>
              <a:t>4 May 2020</a:t>
            </a:fld>
            <a:endParaRPr lang="en-US" dirty="0"/>
          </a:p>
        </p:txBody>
      </p:sp>
      <p:sp>
        <p:nvSpPr>
          <p:cNvPr id="5" name="Slide Number Placeholder 4"/>
          <p:cNvSpPr>
            <a:spLocks noGrp="1"/>
          </p:cNvSpPr>
          <p:nvPr>
            <p:ph type="sldNum" sz="quarter" idx="16"/>
          </p:nvPr>
        </p:nvSpPr>
        <p:spPr/>
        <p:txBody>
          <a:bodyPr/>
          <a:lstStyle/>
          <a:p>
            <a:r>
              <a:rPr lang="en-US" dirty="0"/>
              <a:t>Page </a:t>
            </a:r>
            <a:fld id="{11A20EE6-9D0E-4D2E-AC18-D673A8617645}" type="slidenum">
              <a:rPr lang="en-US" smtClean="0"/>
              <a:pPr/>
              <a:t>15</a:t>
            </a:fld>
            <a:endParaRPr lang="en-US" dirty="0"/>
          </a:p>
        </p:txBody>
      </p:sp>
      <p:sp>
        <p:nvSpPr>
          <p:cNvPr id="2" name="Footer Placeholder 1"/>
          <p:cNvSpPr>
            <a:spLocks noGrp="1"/>
          </p:cNvSpPr>
          <p:nvPr>
            <p:ph type="ftr" sz="quarter" idx="15"/>
          </p:nvPr>
        </p:nvSpPr>
        <p:spPr/>
        <p:txBody>
          <a:bodyPr/>
          <a:lstStyle/>
          <a:p>
            <a:r>
              <a:rPr lang="en-US" dirty="0"/>
              <a:t>ML-0877 Rev A MCV0010089 REVA </a:t>
            </a:r>
          </a:p>
        </p:txBody>
      </p:sp>
    </p:spTree>
    <p:extLst>
      <p:ext uri="{BB962C8B-B14F-4D97-AF65-F5344CB8AC3E}">
        <p14:creationId xmlns:p14="http://schemas.microsoft.com/office/powerpoint/2010/main" val="104081632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US" dirty="0">
                <a:latin typeface="HelveticaNeueLTStd-Roman"/>
              </a:rPr>
              <a:t>Fiber optics deliver the signal 50msec faster than fluid filled transducers</a:t>
            </a:r>
          </a:p>
          <a:p>
            <a:pPr marL="285750" indent="-285750">
              <a:buFont typeface="Arial" panose="020B0604020202020204" pitchFamily="34" charset="0"/>
              <a:buChar char="•"/>
            </a:pPr>
            <a:endParaRPr lang="en-US" dirty="0">
              <a:latin typeface="HelveticaNeueLTStd-Roman"/>
            </a:endParaRPr>
          </a:p>
          <a:p>
            <a:pPr marL="285750" indent="-285750">
              <a:buFont typeface="Arial" panose="020B0604020202020204" pitchFamily="34" charset="0"/>
              <a:buChar char="•"/>
            </a:pPr>
            <a:r>
              <a:rPr lang="en-US" dirty="0">
                <a:latin typeface="HelveticaNeueLTStd-Roman"/>
              </a:rPr>
              <a:t>Utilizing this signal, the improved timing can more accurately adjust timing on a beat to beat basis</a:t>
            </a:r>
          </a:p>
          <a:p>
            <a:pPr marL="285750" indent="-285750">
              <a:buFont typeface="Arial" panose="020B0604020202020204" pitchFamily="34" charset="0"/>
              <a:buChar char="•"/>
            </a:pPr>
            <a:endParaRPr lang="en-US" dirty="0">
              <a:latin typeface="HelveticaNeueLTStd-Roman"/>
            </a:endParaRPr>
          </a:p>
          <a:p>
            <a:pPr marL="285750" indent="-285750">
              <a:buFont typeface="Arial" panose="020B0604020202020204" pitchFamily="34" charset="0"/>
              <a:buChar char="•"/>
            </a:pPr>
            <a:r>
              <a:rPr lang="en-US" dirty="0"/>
              <a:t>The option to automatically calibrate and recalibrate in vivo further improves the accuracy and monitoring of the fiber-optic technology</a:t>
            </a:r>
          </a:p>
        </p:txBody>
      </p:sp>
      <p:pic>
        <p:nvPicPr>
          <p:cNvPr id="9" name="Picture 4" descr="1699c"/>
          <p:cNvPicPr>
            <a:picLocks noGrp="1" noChangeAspect="1" noChangeArrowheads="1"/>
          </p:cNvPicPr>
          <p:nvPr>
            <p:ph idx="14"/>
          </p:nvPr>
        </p:nvPicPr>
        <p:blipFill>
          <a:blip r:embed="rId3"/>
          <a:stretch>
            <a:fillRect/>
          </a:stretch>
        </p:blipFill>
        <p:spPr bwMode="auto">
          <a:xfrm>
            <a:off x="6752431" y="2635250"/>
            <a:ext cx="4267200" cy="2524125"/>
          </a:xfrm>
          <a:prstGeom prst="rect">
            <a:avLst/>
          </a:prstGeom>
          <a:ln w="28575"/>
        </p:spPr>
        <p:style>
          <a:lnRef idx="2">
            <a:schemeClr val="accent1"/>
          </a:lnRef>
          <a:fillRef idx="1">
            <a:schemeClr val="lt1"/>
          </a:fillRef>
          <a:effectRef idx="0">
            <a:schemeClr val="accent1"/>
          </a:effectRef>
          <a:fontRef idx="minor">
            <a:schemeClr val="dk1"/>
          </a:fontRef>
        </p:style>
      </p:pic>
      <p:sp>
        <p:nvSpPr>
          <p:cNvPr id="7" name="Text Placeholder 6"/>
          <p:cNvSpPr>
            <a:spLocks noGrp="1"/>
          </p:cNvSpPr>
          <p:nvPr>
            <p:ph type="body" sz="quarter" idx="13"/>
          </p:nvPr>
        </p:nvSpPr>
        <p:spPr/>
        <p:txBody>
          <a:bodyPr/>
          <a:lstStyle/>
          <a:p>
            <a:endParaRPr lang="en-US" dirty="0"/>
          </a:p>
        </p:txBody>
      </p:sp>
      <p:sp>
        <p:nvSpPr>
          <p:cNvPr id="5" name="Title 4"/>
          <p:cNvSpPr>
            <a:spLocks noGrp="1"/>
          </p:cNvSpPr>
          <p:nvPr>
            <p:ph type="title"/>
          </p:nvPr>
        </p:nvSpPr>
        <p:spPr/>
        <p:txBody>
          <a:bodyPr/>
          <a:lstStyle/>
          <a:p>
            <a:r>
              <a:rPr lang="en-US" dirty="0"/>
              <a:t>Benefits of Fiber-optic Technology</a:t>
            </a:r>
          </a:p>
        </p:txBody>
      </p:sp>
      <p:sp>
        <p:nvSpPr>
          <p:cNvPr id="6" name="Date Placeholder 5"/>
          <p:cNvSpPr>
            <a:spLocks noGrp="1"/>
          </p:cNvSpPr>
          <p:nvPr>
            <p:ph type="dt" sz="half" idx="15"/>
          </p:nvPr>
        </p:nvSpPr>
        <p:spPr/>
        <p:txBody>
          <a:bodyPr/>
          <a:lstStyle/>
          <a:p>
            <a:fld id="{20677872-CDDA-4AA0-BC98-5CC6F2EBA7DB}" type="datetime3">
              <a:rPr lang="en-US" smtClean="0"/>
              <a:t>4 May 2020</a:t>
            </a:fld>
            <a:endParaRPr lang="en-US" dirty="0"/>
          </a:p>
        </p:txBody>
      </p:sp>
      <p:sp>
        <p:nvSpPr>
          <p:cNvPr id="8" name="Slide Number Placeholder 7"/>
          <p:cNvSpPr>
            <a:spLocks noGrp="1"/>
          </p:cNvSpPr>
          <p:nvPr>
            <p:ph type="sldNum" sz="quarter" idx="17"/>
          </p:nvPr>
        </p:nvSpPr>
        <p:spPr/>
        <p:txBody>
          <a:bodyPr/>
          <a:lstStyle/>
          <a:p>
            <a:r>
              <a:rPr lang="en-US" dirty="0"/>
              <a:t>Page </a:t>
            </a:r>
            <a:fld id="{11A20EE6-9D0E-4D2E-AC18-D673A8617645}" type="slidenum">
              <a:rPr lang="en-US" smtClean="0"/>
              <a:pPr/>
              <a:t>16</a:t>
            </a:fld>
            <a:endParaRPr lang="en-US" dirty="0"/>
          </a:p>
        </p:txBody>
      </p:sp>
      <p:sp>
        <p:nvSpPr>
          <p:cNvPr id="4" name="Footer Placeholder 3"/>
          <p:cNvSpPr>
            <a:spLocks noGrp="1"/>
          </p:cNvSpPr>
          <p:nvPr>
            <p:ph type="ftr" sz="quarter" idx="16"/>
          </p:nvPr>
        </p:nvSpPr>
        <p:spPr>
          <a:xfrm>
            <a:off x="695324" y="6248400"/>
            <a:ext cx="8644808" cy="108000"/>
          </a:xfrm>
        </p:spPr>
        <p:txBody>
          <a:bodyPr/>
          <a:lstStyle/>
          <a:p>
            <a:r>
              <a:rPr lang="en-US" dirty="0"/>
              <a:t>ML-0877 Rev A MCV0010089 REVA </a:t>
            </a:r>
          </a:p>
        </p:txBody>
      </p:sp>
      <p:sp>
        <p:nvSpPr>
          <p:cNvPr id="10" name="TextBox 9"/>
          <p:cNvSpPr txBox="1"/>
          <p:nvPr/>
        </p:nvSpPr>
        <p:spPr>
          <a:xfrm>
            <a:off x="644325" y="6068709"/>
            <a:ext cx="4105800" cy="168116"/>
          </a:xfrm>
          <a:prstGeom prst="rect">
            <a:avLst/>
          </a:prstGeom>
          <a:noFill/>
          <a:ln w="6350">
            <a:noFill/>
          </a:ln>
        </p:spPr>
        <p:txBody>
          <a:bodyPr vert="horz" wrap="square" lIns="36000" tIns="36000" rIns="36000" bIns="36000" rtlCol="0">
            <a:noAutofit/>
          </a:bodyPr>
          <a:lstStyle/>
          <a:p>
            <a:pPr>
              <a:spcBef>
                <a:spcPts val="600"/>
              </a:spcBef>
            </a:pPr>
            <a:r>
              <a:rPr lang="en-US" sz="800" i="1" dirty="0"/>
              <a:t>Yarhman G, Perfusion 18(2) 97-102 September 2012</a:t>
            </a:r>
          </a:p>
        </p:txBody>
      </p:sp>
    </p:spTree>
    <p:extLst>
      <p:ext uri="{BB962C8B-B14F-4D97-AF65-F5344CB8AC3E}">
        <p14:creationId xmlns:p14="http://schemas.microsoft.com/office/powerpoint/2010/main" val="1281280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66447296"/>
              </p:ext>
            </p:extLst>
          </p:nvPr>
        </p:nvGraphicFramePr>
        <p:xfrm>
          <a:off x="1524000" y="1718873"/>
          <a:ext cx="9426737" cy="4277786"/>
        </p:xfrm>
        <a:graphic>
          <a:graphicData uri="http://schemas.openxmlformats.org/drawingml/2006/table">
            <a:tbl>
              <a:tblPr/>
              <a:tblGrid>
                <a:gridCol w="4102717">
                  <a:extLst>
                    <a:ext uri="{9D8B030D-6E8A-4147-A177-3AD203B41FA5}">
                      <a16:colId xmlns:a16="http://schemas.microsoft.com/office/drawing/2014/main" val="20000"/>
                    </a:ext>
                  </a:extLst>
                </a:gridCol>
                <a:gridCol w="5324020">
                  <a:extLst>
                    <a:ext uri="{9D8B030D-6E8A-4147-A177-3AD203B41FA5}">
                      <a16:colId xmlns:a16="http://schemas.microsoft.com/office/drawing/2014/main" val="20001"/>
                    </a:ext>
                  </a:extLst>
                </a:gridCol>
              </a:tblGrid>
              <a:tr h="4643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128"/>
                        </a:rPr>
                        <a:t>Features</a:t>
                      </a:r>
                    </a:p>
                  </a:txBody>
                  <a:tcPr marL="91438" marR="91438"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128"/>
                        </a:rPr>
                        <a:t>Patient/Clinician Benefits</a:t>
                      </a:r>
                    </a:p>
                  </a:txBody>
                  <a:tcPr marL="91438" marR="91438"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8318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ＭＳ Ｐゴシック" charset="-128"/>
                        </a:rPr>
                        <a:t>Reliable arterial pressure waveform</a:t>
                      </a:r>
                    </a:p>
                  </a:txBody>
                  <a:tcPr marL="91438" marR="91438"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285750" lvl="1" indent="-285750">
                        <a:lnSpc>
                          <a:spcPct val="100000"/>
                        </a:lnSpc>
                        <a:buFont typeface="Wingdings" pitchFamily="2" charset="2"/>
                        <a:buChar char="§"/>
                      </a:pPr>
                      <a:r>
                        <a:rPr lang="en-US" sz="1600" dirty="0">
                          <a:solidFill>
                            <a:schemeClr val="tx1"/>
                          </a:solidFill>
                        </a:rPr>
                        <a:t>Immune</a:t>
                      </a:r>
                      <a:r>
                        <a:rPr lang="en-US" sz="1600" baseline="0" dirty="0">
                          <a:solidFill>
                            <a:schemeClr val="tx1"/>
                          </a:solidFill>
                        </a:rPr>
                        <a:t> to artifact </a:t>
                      </a:r>
                      <a:endParaRPr lang="en-US" sz="1600" dirty="0">
                        <a:solidFill>
                          <a:schemeClr val="tx1"/>
                        </a:solidFill>
                      </a:endParaRPr>
                    </a:p>
                    <a:p>
                      <a:pPr marL="285750" lvl="1" indent="-285750">
                        <a:lnSpc>
                          <a:spcPct val="100000"/>
                        </a:lnSpc>
                        <a:buFont typeface="Wingdings" pitchFamily="2" charset="2"/>
                        <a:buChar char="§"/>
                      </a:pPr>
                      <a:r>
                        <a:rPr lang="en-US" sz="1600" dirty="0">
                          <a:solidFill>
                            <a:schemeClr val="tx1"/>
                          </a:solidFill>
                        </a:rPr>
                        <a:t>More accurate timing for optimized therapy</a:t>
                      </a:r>
                    </a:p>
                    <a:p>
                      <a:pPr marL="285750" lvl="1" indent="-285750">
                        <a:lnSpc>
                          <a:spcPct val="100000"/>
                        </a:lnSpc>
                        <a:buFont typeface="Wingdings" pitchFamily="2" charset="2"/>
                        <a:buChar char="§"/>
                      </a:pPr>
                      <a:r>
                        <a:rPr lang="en-US" sz="1600" dirty="0">
                          <a:solidFill>
                            <a:schemeClr val="tx1"/>
                          </a:solidFill>
                        </a:rPr>
                        <a:t>Less troubleshooting required</a:t>
                      </a:r>
                    </a:p>
                  </a:txBody>
                  <a:tcPr marL="91438" marR="91438"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318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ＭＳ Ｐゴシック" charset="-128"/>
                        </a:rPr>
                        <a:t>Instantaneous signal transmission</a:t>
                      </a:r>
                    </a:p>
                  </a:txBody>
                  <a:tcPr marL="91438" marR="91438"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dirty="0">
                          <a:ln>
                            <a:noFill/>
                          </a:ln>
                          <a:solidFill>
                            <a:schemeClr val="tx1"/>
                          </a:solidFill>
                          <a:effectLst/>
                          <a:latin typeface="Arial" charset="0"/>
                          <a:ea typeface="ＭＳ Ｐゴシック" charset="-128"/>
                        </a:rPr>
                        <a:t>Signal received 50 msecs faster than fluid-filled transducers</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600" b="0" i="0" u="none" strike="noStrike" cap="none" normalizeH="0" baseline="0" dirty="0">
                          <a:ln>
                            <a:noFill/>
                          </a:ln>
                          <a:solidFill>
                            <a:schemeClr val="tx1"/>
                          </a:solidFill>
                          <a:effectLst/>
                          <a:latin typeface="Arial" charset="0"/>
                          <a:ea typeface="ＭＳ Ｐゴシック" charset="-128"/>
                        </a:rPr>
                        <a:t>Faster response to rate and rhythm changes</a:t>
                      </a:r>
                    </a:p>
                  </a:txBody>
                  <a:tcPr marL="91438" marR="91438"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2"/>
                  </a:ext>
                </a:extLst>
              </a:tr>
              <a:tr h="11096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ＭＳ Ｐゴシック" charset="-128"/>
                        </a:rPr>
                        <a:t>Faster time to therapy</a:t>
                      </a:r>
                    </a:p>
                  </a:txBody>
                  <a:tcPr marL="91438" marR="91438"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285750" lvl="1" indent="-285750">
                        <a:lnSpc>
                          <a:spcPct val="100000"/>
                        </a:lnSpc>
                        <a:buFont typeface="Wingdings" pitchFamily="2" charset="2"/>
                        <a:buChar char="§"/>
                      </a:pPr>
                      <a:r>
                        <a:rPr lang="en-US" sz="1600" dirty="0">
                          <a:solidFill>
                            <a:schemeClr val="tx1"/>
                          </a:solidFill>
                        </a:rPr>
                        <a:t>One touch start-up ensures a faster and easier process to initiate therapy,</a:t>
                      </a:r>
                      <a:r>
                        <a:rPr lang="en-US" sz="1600" baseline="0" dirty="0">
                          <a:solidFill>
                            <a:schemeClr val="tx1"/>
                          </a:solidFill>
                        </a:rPr>
                        <a:t> which is critical with acute patients</a:t>
                      </a:r>
                      <a:endParaRPr lang="en-US" sz="1600" dirty="0">
                        <a:solidFill>
                          <a:schemeClr val="tx1"/>
                        </a:solidFill>
                      </a:endParaRP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en-US" sz="1600" b="0" i="0" u="none" strike="noStrike" cap="none" normalizeH="0" baseline="0" dirty="0">
                        <a:ln>
                          <a:noFill/>
                        </a:ln>
                        <a:solidFill>
                          <a:schemeClr val="tx1"/>
                        </a:solidFill>
                        <a:effectLst/>
                        <a:latin typeface="Arial" charset="0"/>
                        <a:ea typeface="ＭＳ Ｐゴシック" charset="-128"/>
                      </a:endParaRPr>
                    </a:p>
                  </a:txBody>
                  <a:tcPr marL="91438" marR="91438"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0401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ＭＳ Ｐゴシック" charset="-128"/>
                        </a:rPr>
                        <a:t>AP waveform immune to ESI </a:t>
                      </a:r>
                    </a:p>
                  </a:txBody>
                  <a:tcPr marL="91438" marR="91438"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p>
                      <a:pPr marL="285750" marR="0" lvl="1" indent="-28575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cap="none" normalizeH="0" baseline="0" dirty="0">
                          <a:ln>
                            <a:noFill/>
                          </a:ln>
                          <a:solidFill>
                            <a:schemeClr val="tx1"/>
                          </a:solidFill>
                          <a:effectLst/>
                          <a:latin typeface="Arial" charset="0"/>
                          <a:ea typeface="ＭＳ Ｐゴシック" charset="-128"/>
                        </a:rPr>
                        <a:t>Pump maintains therapy during electro-surgical interference </a:t>
                      </a:r>
                    </a:p>
                    <a:p>
                      <a:pPr marL="285750" lvl="1" indent="-285750">
                        <a:lnSpc>
                          <a:spcPct val="100000"/>
                        </a:lnSpc>
                        <a:buFont typeface="Wingdings" pitchFamily="2" charset="2"/>
                        <a:buChar char="§"/>
                      </a:pPr>
                      <a:endParaRPr lang="en-US" sz="1600" dirty="0">
                        <a:solidFill>
                          <a:schemeClr val="tx1"/>
                        </a:solidFill>
                      </a:endParaRPr>
                    </a:p>
                  </a:txBody>
                  <a:tcPr marL="91438" marR="91438"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4"/>
                  </a:ext>
                </a:extLst>
              </a:tr>
            </a:tbl>
          </a:graphicData>
        </a:graphic>
      </p:graphicFrame>
      <p:sp>
        <p:nvSpPr>
          <p:cNvPr id="25622" name="Rectangle 3"/>
          <p:cNvSpPr>
            <a:spLocks noChangeArrowheads="1"/>
          </p:cNvSpPr>
          <p:nvPr/>
        </p:nvSpPr>
        <p:spPr bwMode="auto">
          <a:xfrm>
            <a:off x="1828800" y="134954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endParaRPr lang="en-US" b="1" dirty="0">
              <a:solidFill>
                <a:srgbClr val="253B7E"/>
              </a:solidFill>
            </a:endParaRPr>
          </a:p>
        </p:txBody>
      </p:sp>
      <p:sp>
        <p:nvSpPr>
          <p:cNvPr id="6" name="Text Placeholder 5"/>
          <p:cNvSpPr>
            <a:spLocks noGrp="1"/>
          </p:cNvSpPr>
          <p:nvPr>
            <p:ph type="body" sz="quarter" idx="13"/>
          </p:nvPr>
        </p:nvSpPr>
        <p:spPr/>
        <p:txBody>
          <a:bodyPr/>
          <a:lstStyle/>
          <a:p>
            <a:endParaRPr lang="en-US" dirty="0"/>
          </a:p>
        </p:txBody>
      </p:sp>
      <p:sp>
        <p:nvSpPr>
          <p:cNvPr id="3" name="Title 2"/>
          <p:cNvSpPr>
            <a:spLocks noGrp="1"/>
          </p:cNvSpPr>
          <p:nvPr>
            <p:ph type="title"/>
          </p:nvPr>
        </p:nvSpPr>
        <p:spPr/>
        <p:txBody>
          <a:bodyPr/>
          <a:lstStyle/>
          <a:p>
            <a:r>
              <a:rPr lang="en-US" dirty="0"/>
              <a:t>Summary of Clinical Advantages of Fiber-optic Technology                      </a:t>
            </a:r>
          </a:p>
        </p:txBody>
      </p:sp>
      <p:sp>
        <p:nvSpPr>
          <p:cNvPr id="4" name="Date Placeholder 3"/>
          <p:cNvSpPr>
            <a:spLocks noGrp="1"/>
          </p:cNvSpPr>
          <p:nvPr>
            <p:ph type="dt" sz="half" idx="15"/>
          </p:nvPr>
        </p:nvSpPr>
        <p:spPr/>
        <p:txBody>
          <a:bodyPr/>
          <a:lstStyle/>
          <a:p>
            <a:fld id="{7AC507CF-9D8A-48FB-B84D-3858D30BEAD4}" type="datetime3">
              <a:rPr lang="en-US" smtClean="0"/>
              <a:t>4 May 2020</a:t>
            </a:fld>
            <a:endParaRPr lang="en-US" dirty="0"/>
          </a:p>
        </p:txBody>
      </p:sp>
      <p:sp>
        <p:nvSpPr>
          <p:cNvPr id="5" name="Slide Number Placeholder 4"/>
          <p:cNvSpPr>
            <a:spLocks noGrp="1"/>
          </p:cNvSpPr>
          <p:nvPr>
            <p:ph type="sldNum" sz="quarter" idx="17"/>
          </p:nvPr>
        </p:nvSpPr>
        <p:spPr/>
        <p:txBody>
          <a:bodyPr/>
          <a:lstStyle/>
          <a:p>
            <a:r>
              <a:rPr lang="en-US" dirty="0"/>
              <a:t>Page </a:t>
            </a:r>
            <a:fld id="{11A20EE6-9D0E-4D2E-AC18-D673A8617645}" type="slidenum">
              <a:rPr lang="en-US" smtClean="0"/>
              <a:pPr/>
              <a:t>17</a:t>
            </a:fld>
            <a:endParaRPr lang="en-US" dirty="0"/>
          </a:p>
        </p:txBody>
      </p:sp>
      <p:sp>
        <p:nvSpPr>
          <p:cNvPr id="7" name="Footer Placeholder 6"/>
          <p:cNvSpPr>
            <a:spLocks noGrp="1"/>
          </p:cNvSpPr>
          <p:nvPr>
            <p:ph type="ftr" sz="quarter" idx="16"/>
          </p:nvPr>
        </p:nvSpPr>
        <p:spPr/>
        <p:txBody>
          <a:bodyPr/>
          <a:lstStyle/>
          <a:p>
            <a:r>
              <a:rPr lang="en-US" dirty="0"/>
              <a:t>ML-0877 Rev A MCV0010089 REVA </a:t>
            </a:r>
          </a:p>
        </p:txBody>
      </p:sp>
    </p:spTree>
    <p:extLst>
      <p:ext uri="{BB962C8B-B14F-4D97-AF65-F5344CB8AC3E}">
        <p14:creationId xmlns:p14="http://schemas.microsoft.com/office/powerpoint/2010/main" val="158948757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US" dirty="0"/>
              <a:t>Higher efficacy intra-aortic balloons</a:t>
            </a:r>
          </a:p>
        </p:txBody>
      </p:sp>
      <p:sp>
        <p:nvSpPr>
          <p:cNvPr id="12" name="Subtitle 11"/>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fld id="{EEE2C3A5-818D-4AA3-87AF-BC644AD2EDBE}" type="datetime3">
              <a:rPr lang="en-US" smtClean="0"/>
              <a:t>4 May 2020</a:t>
            </a:fld>
            <a:endParaRPr lang="en-US" dirty="0"/>
          </a:p>
        </p:txBody>
      </p:sp>
      <p:sp>
        <p:nvSpPr>
          <p:cNvPr id="6" name="Slide Number Placeholder 5"/>
          <p:cNvSpPr>
            <a:spLocks noGrp="1"/>
          </p:cNvSpPr>
          <p:nvPr>
            <p:ph type="sldNum" sz="quarter" idx="12"/>
          </p:nvPr>
        </p:nvSpPr>
        <p:spPr/>
        <p:txBody>
          <a:bodyPr/>
          <a:lstStyle/>
          <a:p>
            <a:r>
              <a:rPr lang="en-US" dirty="0"/>
              <a:t>Page </a:t>
            </a:r>
            <a:fld id="{11A20EE6-9D0E-4D2E-AC18-D673A8617645}" type="slidenum">
              <a:rPr lang="en-US" smtClean="0"/>
              <a:pPr/>
              <a:t>18</a:t>
            </a:fld>
            <a:endParaRPr lang="en-US" dirty="0"/>
          </a:p>
        </p:txBody>
      </p:sp>
      <p:sp>
        <p:nvSpPr>
          <p:cNvPr id="2" name="Footer Placeholder 1"/>
          <p:cNvSpPr>
            <a:spLocks noGrp="1"/>
          </p:cNvSpPr>
          <p:nvPr>
            <p:ph type="ftr" sz="quarter" idx="11"/>
          </p:nvPr>
        </p:nvSpPr>
        <p:spPr/>
        <p:txBody>
          <a:bodyPr/>
          <a:lstStyle/>
          <a:p>
            <a:r>
              <a:rPr lang="en-US" noProof="0" dirty="0"/>
              <a:t>ML-0877 Rev A MCV0010089 REVA </a:t>
            </a:r>
          </a:p>
        </p:txBody>
      </p:sp>
    </p:spTree>
    <p:extLst>
      <p:ext uri="{BB962C8B-B14F-4D97-AF65-F5344CB8AC3E}">
        <p14:creationId xmlns:p14="http://schemas.microsoft.com/office/powerpoint/2010/main" val="3869852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95324" y="1773239"/>
            <a:ext cx="5220674" cy="3636962"/>
          </a:xfrm>
        </p:spPr>
        <p:txBody>
          <a:bodyPr/>
          <a:lstStyle/>
          <a:p>
            <a:pPr marL="285750" lvl="0" indent="-285750">
              <a:spcBef>
                <a:spcPts val="0"/>
              </a:spcBef>
              <a:buFont typeface="Arial" panose="020B0604020202020204" pitchFamily="34" charset="0"/>
              <a:buChar char="•"/>
            </a:pPr>
            <a:r>
              <a:rPr lang="en-US" dirty="0">
                <a:solidFill>
                  <a:srgbClr val="595857"/>
                </a:solidFill>
              </a:rPr>
              <a:t>Factors affecting optimal hemodynamic effect </a:t>
            </a:r>
          </a:p>
          <a:p>
            <a:pPr marL="501750" lvl="1" indent="-285750">
              <a:lnSpc>
                <a:spcPct val="150000"/>
              </a:lnSpc>
              <a:spcBef>
                <a:spcPts val="0"/>
              </a:spcBef>
              <a:buFont typeface="Courier New" panose="02070309020205020404" pitchFamily="49" charset="0"/>
              <a:buChar char="o"/>
            </a:pPr>
            <a:r>
              <a:rPr lang="en-US" dirty="0">
                <a:solidFill>
                  <a:srgbClr val="595857"/>
                </a:solidFill>
              </a:rPr>
              <a:t>Balloon’s position in the aorta</a:t>
            </a:r>
          </a:p>
          <a:p>
            <a:pPr marL="501750" lvl="1" indent="-285750">
              <a:lnSpc>
                <a:spcPct val="150000"/>
              </a:lnSpc>
              <a:spcBef>
                <a:spcPts val="0"/>
              </a:spcBef>
              <a:buFont typeface="Courier New" panose="02070309020205020404" pitchFamily="49" charset="0"/>
              <a:buChar char="o"/>
            </a:pPr>
            <a:r>
              <a:rPr lang="en-US" dirty="0">
                <a:solidFill>
                  <a:srgbClr val="595857"/>
                </a:solidFill>
              </a:rPr>
              <a:t>Timing of balloon in diastole and deflation in systole</a:t>
            </a:r>
          </a:p>
          <a:p>
            <a:pPr marL="501750" lvl="1" indent="-285750">
              <a:lnSpc>
                <a:spcPct val="150000"/>
              </a:lnSpc>
              <a:spcBef>
                <a:spcPts val="0"/>
              </a:spcBef>
              <a:buFont typeface="Courier New" panose="02070309020205020404" pitchFamily="49" charset="0"/>
              <a:buChar char="o"/>
            </a:pPr>
            <a:r>
              <a:rPr lang="en-US" dirty="0">
                <a:solidFill>
                  <a:srgbClr val="595857"/>
                </a:solidFill>
              </a:rPr>
              <a:t>Patient’s heart rate, blood pressure and vascular resistance</a:t>
            </a:r>
          </a:p>
          <a:p>
            <a:pPr marL="501750" lvl="1" indent="-285750">
              <a:lnSpc>
                <a:spcPct val="150000"/>
              </a:lnSpc>
              <a:spcBef>
                <a:spcPts val="0"/>
              </a:spcBef>
              <a:buFont typeface="Courier New" panose="02070309020205020404" pitchFamily="49" charset="0"/>
              <a:buChar char="o"/>
            </a:pPr>
            <a:r>
              <a:rPr lang="en-US" dirty="0">
                <a:solidFill>
                  <a:srgbClr val="595857"/>
                </a:solidFill>
              </a:rPr>
              <a:t>Blood displacement volume</a:t>
            </a:r>
          </a:p>
          <a:p>
            <a:pPr marL="501750" lvl="1" indent="-285750">
              <a:lnSpc>
                <a:spcPct val="150000"/>
              </a:lnSpc>
              <a:spcBef>
                <a:spcPts val="0"/>
              </a:spcBef>
              <a:buFont typeface="Courier New" panose="02070309020205020404" pitchFamily="49" charset="0"/>
              <a:buChar char="o"/>
            </a:pPr>
            <a:r>
              <a:rPr lang="en-US" dirty="0">
                <a:solidFill>
                  <a:srgbClr val="595857"/>
                </a:solidFill>
              </a:rPr>
              <a:t>Balloon diameter in relation to aortic diameter</a:t>
            </a:r>
          </a:p>
          <a:p>
            <a:pPr lvl="0">
              <a:spcBef>
                <a:spcPts val="0"/>
              </a:spcBef>
            </a:pPr>
            <a:endParaRPr lang="en-US" dirty="0">
              <a:solidFill>
                <a:srgbClr val="595857"/>
              </a:solidFill>
            </a:endParaRPr>
          </a:p>
          <a:p>
            <a:pPr lvl="0">
              <a:spcBef>
                <a:spcPts val="0"/>
              </a:spcBef>
            </a:pPr>
            <a:endParaRPr lang="en-US" dirty="0">
              <a:solidFill>
                <a:srgbClr val="595857"/>
              </a:solidFill>
            </a:endParaRPr>
          </a:p>
          <a:p>
            <a:pPr lvl="0">
              <a:spcBef>
                <a:spcPts val="0"/>
              </a:spcBef>
            </a:pPr>
            <a:endParaRPr lang="en-US" dirty="0">
              <a:solidFill>
                <a:srgbClr val="595857"/>
              </a:solidFill>
            </a:endParaRPr>
          </a:p>
          <a:p>
            <a:pPr lvl="0">
              <a:spcBef>
                <a:spcPts val="0"/>
              </a:spcBef>
            </a:pPr>
            <a:endParaRPr lang="en-US" sz="1000" dirty="0">
              <a:solidFill>
                <a:srgbClr val="595857"/>
              </a:solidFill>
            </a:endParaRPr>
          </a:p>
          <a:p>
            <a:pPr lvl="0">
              <a:spcBef>
                <a:spcPts val="0"/>
              </a:spcBef>
            </a:pPr>
            <a:endParaRPr lang="en-US" sz="1000" dirty="0">
              <a:solidFill>
                <a:srgbClr val="595857"/>
              </a:solidFill>
            </a:endParaRPr>
          </a:p>
          <a:p>
            <a:pPr lvl="0">
              <a:spcBef>
                <a:spcPts val="0"/>
              </a:spcBef>
            </a:pPr>
            <a:endParaRPr lang="en-US" sz="1000" dirty="0">
              <a:solidFill>
                <a:srgbClr val="595857"/>
              </a:solidFill>
            </a:endParaRPr>
          </a:p>
          <a:p>
            <a:pPr lvl="0">
              <a:spcBef>
                <a:spcPts val="0"/>
              </a:spcBef>
            </a:pPr>
            <a:endParaRPr lang="en-US" sz="1000" dirty="0">
              <a:solidFill>
                <a:srgbClr val="595857"/>
              </a:solidFill>
            </a:endParaRPr>
          </a:p>
          <a:p>
            <a:pPr lvl="0">
              <a:spcBef>
                <a:spcPts val="0"/>
              </a:spcBef>
            </a:pPr>
            <a:endParaRPr lang="en-US" sz="1000" dirty="0">
              <a:solidFill>
                <a:srgbClr val="595857"/>
              </a:solidFill>
            </a:endParaRPr>
          </a:p>
          <a:p>
            <a:pPr lvl="0">
              <a:spcBef>
                <a:spcPts val="0"/>
              </a:spcBef>
            </a:pPr>
            <a:endParaRPr lang="en-US" sz="1000" dirty="0">
              <a:solidFill>
                <a:srgbClr val="595857"/>
              </a:solidFill>
            </a:endParaRPr>
          </a:p>
          <a:p>
            <a:pPr lvl="0">
              <a:spcBef>
                <a:spcPts val="0"/>
              </a:spcBef>
            </a:pPr>
            <a:endParaRPr lang="en-US" sz="1000" dirty="0">
              <a:solidFill>
                <a:srgbClr val="595857"/>
              </a:solidFill>
            </a:endParaRPr>
          </a:p>
          <a:p>
            <a:pPr lvl="0">
              <a:spcBef>
                <a:spcPts val="0"/>
              </a:spcBef>
            </a:pPr>
            <a:endParaRPr lang="en-US" sz="1000" dirty="0">
              <a:solidFill>
                <a:srgbClr val="595857"/>
              </a:solidFill>
            </a:endParaRPr>
          </a:p>
          <a:p>
            <a:pPr lvl="0">
              <a:spcBef>
                <a:spcPts val="0"/>
              </a:spcBef>
            </a:pPr>
            <a:endParaRPr lang="en-US" sz="1000" dirty="0">
              <a:solidFill>
                <a:srgbClr val="595857"/>
              </a:solidFill>
            </a:endParaRPr>
          </a:p>
          <a:p>
            <a:endParaRPr lang="en-US" dirty="0"/>
          </a:p>
        </p:txBody>
      </p:sp>
      <p:sp>
        <p:nvSpPr>
          <p:cNvPr id="8" name="Text Placeholder 7"/>
          <p:cNvSpPr>
            <a:spLocks noGrp="1"/>
          </p:cNvSpPr>
          <p:nvPr>
            <p:ph type="body" sz="quarter" idx="13"/>
          </p:nvPr>
        </p:nvSpPr>
        <p:spPr/>
        <p:txBody>
          <a:bodyPr/>
          <a:lstStyle/>
          <a:p>
            <a:endParaRPr lang="en-US" dirty="0"/>
          </a:p>
        </p:txBody>
      </p:sp>
      <p:sp>
        <p:nvSpPr>
          <p:cNvPr id="5" name="Title 4"/>
          <p:cNvSpPr>
            <a:spLocks noGrp="1"/>
          </p:cNvSpPr>
          <p:nvPr>
            <p:ph type="title"/>
          </p:nvPr>
        </p:nvSpPr>
        <p:spPr/>
        <p:txBody>
          <a:bodyPr/>
          <a:lstStyle/>
          <a:p>
            <a:r>
              <a:rPr lang="en-US" dirty="0"/>
              <a:t>Factors Affecting Hemodynamic Effect of IAB Therapy</a:t>
            </a:r>
          </a:p>
        </p:txBody>
      </p:sp>
      <p:pic>
        <p:nvPicPr>
          <p:cNvPr id="3" name="Content Placeholder 2"/>
          <p:cNvPicPr>
            <a:picLocks noGrp="1" noChangeAspect="1"/>
          </p:cNvPicPr>
          <p:nvPr>
            <p:ph idx="14"/>
          </p:nvPr>
        </p:nvPicPr>
        <p:blipFill>
          <a:blip r:embed="rId3"/>
          <a:stretch>
            <a:fillRect/>
          </a:stretch>
        </p:blipFill>
        <p:spPr>
          <a:xfrm>
            <a:off x="6075716" y="1773238"/>
            <a:ext cx="4721763" cy="3568774"/>
          </a:xfrm>
          <a:prstGeom prst="rect">
            <a:avLst/>
          </a:prstGeom>
        </p:spPr>
      </p:pic>
      <p:sp>
        <p:nvSpPr>
          <p:cNvPr id="4" name="TextBox 3"/>
          <p:cNvSpPr txBox="1"/>
          <p:nvPr/>
        </p:nvSpPr>
        <p:spPr>
          <a:xfrm>
            <a:off x="694800" y="6096000"/>
            <a:ext cx="5380916" cy="228600"/>
          </a:xfrm>
          <a:prstGeom prst="rect">
            <a:avLst/>
          </a:prstGeom>
          <a:noFill/>
          <a:ln w="6350">
            <a:noFill/>
          </a:ln>
        </p:spPr>
        <p:txBody>
          <a:bodyPr vert="horz" wrap="square" lIns="36000" tIns="36000" rIns="36000" bIns="36000" rtlCol="0">
            <a:noAutofit/>
          </a:bodyPr>
          <a:lstStyle/>
          <a:p>
            <a:pPr>
              <a:spcBef>
                <a:spcPts val="600"/>
              </a:spcBef>
            </a:pPr>
            <a:endParaRPr lang="en-US" sz="1600" dirty="0"/>
          </a:p>
        </p:txBody>
      </p:sp>
      <p:sp>
        <p:nvSpPr>
          <p:cNvPr id="7" name="TextBox 6"/>
          <p:cNvSpPr txBox="1"/>
          <p:nvPr/>
        </p:nvSpPr>
        <p:spPr>
          <a:xfrm>
            <a:off x="683225" y="6057424"/>
            <a:ext cx="6163200" cy="262657"/>
          </a:xfrm>
          <a:prstGeom prst="rect">
            <a:avLst/>
          </a:prstGeom>
          <a:noFill/>
          <a:ln w="6350">
            <a:noFill/>
          </a:ln>
        </p:spPr>
        <p:txBody>
          <a:bodyPr vert="horz" wrap="square" lIns="36000" tIns="36000" rIns="36000" bIns="36000" rtlCol="0">
            <a:noAutofit/>
          </a:bodyPr>
          <a:lstStyle/>
          <a:p>
            <a:pPr lvl="0">
              <a:spcBef>
                <a:spcPts val="0"/>
              </a:spcBef>
            </a:pPr>
            <a:r>
              <a:rPr lang="en-US" sz="800" dirty="0"/>
              <a:t>Rihal, C et al. </a:t>
            </a:r>
            <a:r>
              <a:rPr lang="en-US" sz="800" i="1" dirty="0"/>
              <a:t>J Am Coll Cardiol</a:t>
            </a:r>
            <a:r>
              <a:rPr lang="en-US" sz="800" i="1" u="sng" dirty="0"/>
              <a:t>.</a:t>
            </a:r>
            <a:r>
              <a:rPr lang="en-US" sz="800" i="1" dirty="0"/>
              <a:t> </a:t>
            </a:r>
            <a:r>
              <a:rPr lang="en-US" sz="800" dirty="0"/>
              <a:t>2015 May 19;65(19):e7-e26</a:t>
            </a:r>
            <a:endParaRPr lang="en-US" sz="800" dirty="0">
              <a:solidFill>
                <a:srgbClr val="595857"/>
              </a:solidFill>
            </a:endParaRPr>
          </a:p>
        </p:txBody>
      </p:sp>
      <p:sp>
        <p:nvSpPr>
          <p:cNvPr id="10" name="Date Placeholder 9"/>
          <p:cNvSpPr>
            <a:spLocks noGrp="1"/>
          </p:cNvSpPr>
          <p:nvPr>
            <p:ph type="dt" sz="half" idx="15"/>
          </p:nvPr>
        </p:nvSpPr>
        <p:spPr/>
        <p:txBody>
          <a:bodyPr/>
          <a:lstStyle/>
          <a:p>
            <a:fld id="{7AF50A13-0A73-4184-838C-D728518E4277}" type="datetime3">
              <a:rPr lang="en-US" smtClean="0"/>
              <a:t>4 May 2020</a:t>
            </a:fld>
            <a:endParaRPr lang="en-US" dirty="0"/>
          </a:p>
        </p:txBody>
      </p:sp>
      <p:sp>
        <p:nvSpPr>
          <p:cNvPr id="11" name="Slide Number Placeholder 10"/>
          <p:cNvSpPr>
            <a:spLocks noGrp="1"/>
          </p:cNvSpPr>
          <p:nvPr>
            <p:ph type="sldNum" sz="quarter" idx="17"/>
          </p:nvPr>
        </p:nvSpPr>
        <p:spPr/>
        <p:txBody>
          <a:bodyPr/>
          <a:lstStyle/>
          <a:p>
            <a:r>
              <a:rPr lang="en-US" dirty="0"/>
              <a:t>Page </a:t>
            </a:r>
            <a:fld id="{11A20EE6-9D0E-4D2E-AC18-D673A8617645}" type="slidenum">
              <a:rPr lang="en-US" smtClean="0"/>
              <a:pPr/>
              <a:t>19</a:t>
            </a:fld>
            <a:endParaRPr lang="en-US" dirty="0"/>
          </a:p>
        </p:txBody>
      </p:sp>
      <p:sp>
        <p:nvSpPr>
          <p:cNvPr id="2" name="Footer Placeholder 1"/>
          <p:cNvSpPr>
            <a:spLocks noGrp="1"/>
          </p:cNvSpPr>
          <p:nvPr>
            <p:ph type="ftr" sz="quarter" idx="16"/>
          </p:nvPr>
        </p:nvSpPr>
        <p:spPr/>
        <p:txBody>
          <a:bodyPr/>
          <a:lstStyle/>
          <a:p>
            <a:r>
              <a:rPr lang="en-US" dirty="0"/>
              <a:t>ML-0877 Rev A MCV0010089 REVA </a:t>
            </a:r>
          </a:p>
        </p:txBody>
      </p:sp>
    </p:spTree>
    <p:extLst>
      <p:ext uri="{BB962C8B-B14F-4D97-AF65-F5344CB8AC3E}">
        <p14:creationId xmlns:p14="http://schemas.microsoft.com/office/powerpoint/2010/main" val="1202017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95325" y="1773238"/>
            <a:ext cx="5197475" cy="4248000"/>
          </a:xfrm>
        </p:spPr>
        <p:txBody>
          <a:bodyPr/>
          <a:lstStyle/>
          <a:p>
            <a:pPr marL="396875" lvl="1" indent="-285750">
              <a:lnSpc>
                <a:spcPts val="2000"/>
              </a:lnSpc>
              <a:buClrTx/>
              <a:tabLst>
                <a:tab pos="169863" algn="l"/>
              </a:tabLst>
              <a:defRPr/>
            </a:pPr>
            <a:r>
              <a:rPr lang="en-US" dirty="0"/>
              <a:t>The IAB inflates in diastole </a:t>
            </a:r>
            <a:r>
              <a:rPr lang="en-US" sz="1600" dirty="0"/>
              <a:t>Augments diastolic pressure</a:t>
            </a:r>
          </a:p>
          <a:p>
            <a:pPr marL="756875" lvl="3" indent="-285750">
              <a:lnSpc>
                <a:spcPts val="2000"/>
              </a:lnSpc>
              <a:buClrTx/>
              <a:buFont typeface="Courier New" panose="02070309020205020404" pitchFamily="49" charset="0"/>
              <a:buChar char="o"/>
              <a:tabLst>
                <a:tab pos="169863" algn="l"/>
              </a:tabLst>
              <a:defRPr/>
            </a:pPr>
            <a:r>
              <a:rPr lang="en-US" sz="1600" dirty="0"/>
              <a:t>Increases coronary perfusion and mean arterial pressure (MAP)</a:t>
            </a:r>
          </a:p>
          <a:p>
            <a:pPr marL="685800" lvl="1" indent="-285750">
              <a:buClrTx/>
              <a:defRPr/>
            </a:pPr>
            <a:endParaRPr lang="en-US" dirty="0"/>
          </a:p>
          <a:p>
            <a:pPr marL="396875" indent="-285750">
              <a:buFont typeface="Arial" panose="020B0604020202020204" pitchFamily="34" charset="0"/>
              <a:buChar char="•"/>
              <a:defRPr/>
            </a:pPr>
            <a:r>
              <a:rPr lang="en-US" dirty="0"/>
              <a:t>The IAB rapidly deflates prior to systole </a:t>
            </a:r>
          </a:p>
          <a:p>
            <a:pPr marL="685800" lvl="1" indent="-285750">
              <a:buClrTx/>
              <a:buFont typeface="Courier New" panose="02070309020205020404" pitchFamily="49" charset="0"/>
              <a:buChar char="o"/>
              <a:defRPr/>
            </a:pPr>
            <a:r>
              <a:rPr lang="en-US" dirty="0"/>
              <a:t>Reduces end diastolic and systolic pressure</a:t>
            </a:r>
          </a:p>
          <a:p>
            <a:pPr marL="685800" lvl="1" indent="-285750">
              <a:buClrTx/>
              <a:buFont typeface="Courier New" panose="02070309020205020404" pitchFamily="49" charset="0"/>
              <a:buChar char="o"/>
              <a:defRPr/>
            </a:pPr>
            <a:r>
              <a:rPr lang="en-US" dirty="0"/>
              <a:t>Decrease LV workload</a:t>
            </a:r>
          </a:p>
          <a:p>
            <a:endParaRPr lang="en-US" dirty="0"/>
          </a:p>
        </p:txBody>
      </p:sp>
      <p:sp>
        <p:nvSpPr>
          <p:cNvPr id="4" name="Title 3"/>
          <p:cNvSpPr>
            <a:spLocks noGrp="1"/>
          </p:cNvSpPr>
          <p:nvPr>
            <p:ph type="title"/>
          </p:nvPr>
        </p:nvSpPr>
        <p:spPr/>
        <p:txBody>
          <a:bodyPr/>
          <a:lstStyle/>
          <a:p>
            <a:r>
              <a:rPr lang="en-GB" dirty="0"/>
              <a:t>Physiologic Principles of IABP</a:t>
            </a:r>
            <a:endParaRPr lang="en-US" dirty="0"/>
          </a:p>
        </p:txBody>
      </p:sp>
      <p:sp>
        <p:nvSpPr>
          <p:cNvPr id="2" name="Date Placeholder 1"/>
          <p:cNvSpPr>
            <a:spLocks noGrp="1"/>
          </p:cNvSpPr>
          <p:nvPr>
            <p:ph type="dt" sz="half" idx="14"/>
          </p:nvPr>
        </p:nvSpPr>
        <p:spPr/>
        <p:txBody>
          <a:bodyPr/>
          <a:lstStyle/>
          <a:p>
            <a:fld id="{D888A874-E814-40CE-A802-9535D34D52BF}" type="datetime3">
              <a:rPr lang="en-US" smtClean="0"/>
              <a:t>4 May 2020</a:t>
            </a:fld>
            <a:endParaRPr lang="en-US" dirty="0"/>
          </a:p>
        </p:txBody>
      </p:sp>
      <p:sp>
        <p:nvSpPr>
          <p:cNvPr id="3" name="Slide Number Placeholder 2"/>
          <p:cNvSpPr>
            <a:spLocks noGrp="1"/>
          </p:cNvSpPr>
          <p:nvPr>
            <p:ph type="sldNum" sz="quarter" idx="16"/>
          </p:nvPr>
        </p:nvSpPr>
        <p:spPr/>
        <p:txBody>
          <a:bodyPr/>
          <a:lstStyle/>
          <a:p>
            <a:r>
              <a:rPr lang="en-US" dirty="0"/>
              <a:t>Page </a:t>
            </a:r>
            <a:fld id="{11A20EE6-9D0E-4D2E-AC18-D673A8617645}" type="slidenum">
              <a:rPr lang="en-US" smtClean="0"/>
              <a:pPr/>
              <a:t>2</a:t>
            </a:fld>
            <a:endParaRPr lang="en-US" dirty="0"/>
          </a:p>
        </p:txBody>
      </p:sp>
      <p:sp>
        <p:nvSpPr>
          <p:cNvPr id="17" name="Text Placeholder 16"/>
          <p:cNvSpPr>
            <a:spLocks noGrp="1"/>
          </p:cNvSpPr>
          <p:nvPr>
            <p:ph type="body" sz="quarter" idx="13"/>
          </p:nvPr>
        </p:nvSpPr>
        <p:spPr/>
        <p:txBody>
          <a:bodyPr/>
          <a:lstStyle/>
          <a:p>
            <a:endParaRPr lang="en-US" dirty="0"/>
          </a:p>
        </p:txBody>
      </p:sp>
      <p:pic>
        <p:nvPicPr>
          <p:cNvPr id="7" name="Picture 4"/>
          <p:cNvPicPr>
            <a:picLocks noChangeAspect="1" noChangeArrowheads="1"/>
          </p:cNvPicPr>
          <p:nvPr/>
        </p:nvPicPr>
        <p:blipFill>
          <a:blip r:embed="rId3"/>
          <a:srcRect l="11621" r="14665" b="2927"/>
          <a:stretch>
            <a:fillRect/>
          </a:stretch>
        </p:blipFill>
        <p:spPr bwMode="auto">
          <a:xfrm>
            <a:off x="5892800" y="1905000"/>
            <a:ext cx="2777067" cy="2514600"/>
          </a:xfrm>
          <a:prstGeom prst="rect">
            <a:avLst/>
          </a:prstGeom>
          <a:noFill/>
          <a:ln w="25400" cap="flat" cmpd="sng" algn="ctr">
            <a:solidFill>
              <a:schemeClr val="bg1">
                <a:lumMod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pic>
      <p:pic>
        <p:nvPicPr>
          <p:cNvPr id="8" name="Picture 3"/>
          <p:cNvPicPr>
            <a:picLocks noChangeArrowheads="1"/>
          </p:cNvPicPr>
          <p:nvPr/>
        </p:nvPicPr>
        <p:blipFill>
          <a:blip r:embed="rId4"/>
          <a:srcRect l="9209" r="18695" b="2982"/>
          <a:stretch>
            <a:fillRect/>
          </a:stretch>
        </p:blipFill>
        <p:spPr bwMode="auto">
          <a:xfrm>
            <a:off x="8881534" y="1905000"/>
            <a:ext cx="2719917" cy="2514600"/>
          </a:xfrm>
          <a:prstGeom prst="rect">
            <a:avLst/>
          </a:prstGeom>
          <a:noFill/>
          <a:ln w="25400" cap="flat" cmpd="sng" algn="ctr">
            <a:solidFill>
              <a:schemeClr val="bg1">
                <a:lumMod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371600" y="4846154"/>
            <a:ext cx="9753600" cy="1143000"/>
          </a:xfrm>
          <a:prstGeom prst="rect">
            <a:avLst/>
          </a:prstGeom>
          <a:solidFill>
            <a:srgbClr val="F392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buClr>
                <a:srgbClr val="0046AD"/>
              </a:buClr>
              <a:defRPr/>
            </a:pPr>
            <a:r>
              <a:rPr lang="en-US" sz="1600" dirty="0">
                <a:solidFill>
                  <a:schemeClr val="bg1"/>
                </a:solidFill>
                <a:latin typeface="Arial" panose="020B0604020202020204" pitchFamily="34" charset="0"/>
                <a:cs typeface="Arial" panose="020B0604020202020204" pitchFamily="34" charset="0"/>
              </a:rPr>
              <a:t>Inflation: Increases diastolic aortic pressure and augments coronary blood flow</a:t>
            </a:r>
          </a:p>
          <a:p>
            <a:pPr marL="0" lvl="1">
              <a:buClr>
                <a:srgbClr val="0046AD"/>
              </a:buClr>
              <a:defRPr/>
            </a:pPr>
            <a:endParaRPr lang="en-US" sz="1600" dirty="0">
              <a:solidFill>
                <a:schemeClr val="bg1"/>
              </a:solidFill>
              <a:latin typeface="Arial" panose="020B0604020202020204" pitchFamily="34" charset="0"/>
              <a:cs typeface="Arial" panose="020B0604020202020204" pitchFamily="34" charset="0"/>
            </a:endParaRPr>
          </a:p>
          <a:p>
            <a:pPr marL="0" lvl="1">
              <a:buClr>
                <a:srgbClr val="0046AD"/>
              </a:buClr>
              <a:defRPr/>
            </a:pPr>
            <a:r>
              <a:rPr lang="en-US" sz="1600" dirty="0">
                <a:solidFill>
                  <a:schemeClr val="bg1"/>
                </a:solidFill>
                <a:latin typeface="Arial" panose="020B0604020202020204" pitchFamily="34" charset="0"/>
                <a:cs typeface="Arial" panose="020B0604020202020204" pitchFamily="34" charset="0"/>
              </a:rPr>
              <a:t>Deflation: Reduces aortic and left ventricular systolic pressure or afterload</a:t>
            </a:r>
          </a:p>
          <a:p>
            <a:pPr>
              <a:buClr>
                <a:srgbClr val="0046AD"/>
              </a:buClr>
              <a:defRPr/>
            </a:pPr>
            <a:endParaRPr lang="en-US" sz="1600" dirty="0">
              <a:latin typeface="Arial" panose="020B0604020202020204" pitchFamily="34" charset="0"/>
              <a:cs typeface="Arial" panose="020B0604020202020204" pitchFamily="34" charset="0"/>
            </a:endParaRPr>
          </a:p>
        </p:txBody>
      </p:sp>
      <p:sp>
        <p:nvSpPr>
          <p:cNvPr id="11" name="TextBox 10"/>
          <p:cNvSpPr txBox="1"/>
          <p:nvPr/>
        </p:nvSpPr>
        <p:spPr>
          <a:xfrm>
            <a:off x="8861481" y="4795626"/>
            <a:ext cx="3048000" cy="1425779"/>
          </a:xfrm>
          <a:prstGeom prst="rect">
            <a:avLst/>
          </a:prstGeom>
          <a:noFill/>
          <a:ln w="6350">
            <a:noFill/>
          </a:ln>
        </p:spPr>
        <p:txBody>
          <a:bodyPr vert="horz" wrap="square" lIns="36000" tIns="36000" rIns="36000" bIns="36000" rtlCol="0">
            <a:noAutofit/>
          </a:bodyPr>
          <a:lstStyle/>
          <a:p>
            <a:pPr>
              <a:spcBef>
                <a:spcPts val="600"/>
              </a:spcBef>
            </a:pPr>
            <a:endParaRPr lang="en-US" sz="1600" dirty="0"/>
          </a:p>
        </p:txBody>
      </p:sp>
      <p:sp>
        <p:nvSpPr>
          <p:cNvPr id="14" name="TextBox 13"/>
          <p:cNvSpPr txBox="1"/>
          <p:nvPr/>
        </p:nvSpPr>
        <p:spPr>
          <a:xfrm>
            <a:off x="9525000" y="6061984"/>
            <a:ext cx="2384481" cy="303906"/>
          </a:xfrm>
          <a:prstGeom prst="rect">
            <a:avLst/>
          </a:prstGeom>
          <a:noFill/>
          <a:ln w="6350">
            <a:noFill/>
          </a:ln>
        </p:spPr>
        <p:txBody>
          <a:bodyPr vert="horz" wrap="square" lIns="36000" tIns="36000" rIns="36000" bIns="36000" rtlCol="0">
            <a:noAutofit/>
          </a:bodyPr>
          <a:lstStyle/>
          <a:p>
            <a:pPr>
              <a:spcBef>
                <a:spcPts val="600"/>
              </a:spcBef>
            </a:pPr>
            <a:endParaRPr lang="en-US" sz="1600" dirty="0"/>
          </a:p>
        </p:txBody>
      </p:sp>
      <p:sp>
        <p:nvSpPr>
          <p:cNvPr id="6" name="Footer Placeholder 5"/>
          <p:cNvSpPr>
            <a:spLocks noGrp="1"/>
          </p:cNvSpPr>
          <p:nvPr>
            <p:ph type="ftr" sz="quarter" idx="15"/>
          </p:nvPr>
        </p:nvSpPr>
        <p:spPr/>
        <p:txBody>
          <a:bodyPr/>
          <a:lstStyle/>
          <a:p>
            <a:r>
              <a:rPr lang="en-US" dirty="0"/>
              <a:t>ML-0877 Rev A MCV0010089 REVA </a:t>
            </a:r>
          </a:p>
        </p:txBody>
      </p:sp>
      <p:sp>
        <p:nvSpPr>
          <p:cNvPr id="10" name="TextBox 9"/>
          <p:cNvSpPr txBox="1"/>
          <p:nvPr/>
        </p:nvSpPr>
        <p:spPr>
          <a:xfrm>
            <a:off x="669400" y="5971569"/>
            <a:ext cx="5198000" cy="68113"/>
          </a:xfrm>
          <a:prstGeom prst="rect">
            <a:avLst/>
          </a:prstGeom>
          <a:noFill/>
          <a:ln w="6350">
            <a:noFill/>
          </a:ln>
        </p:spPr>
        <p:txBody>
          <a:bodyPr vert="horz" wrap="square" lIns="36000" tIns="36000" rIns="36000" bIns="36000" rtlCol="0">
            <a:noAutofit/>
          </a:bodyPr>
          <a:lstStyle/>
          <a:p>
            <a:pPr lvl="0" indent="-171450">
              <a:lnSpc>
                <a:spcPts val="2000"/>
              </a:lnSpc>
              <a:buClr>
                <a:srgbClr val="0046AD"/>
              </a:buClr>
            </a:pPr>
            <a:r>
              <a:rPr lang="en-US" sz="800" dirty="0">
                <a:solidFill>
                  <a:srgbClr val="595857"/>
                </a:solidFill>
              </a:rPr>
              <a:t>Kapur et al. </a:t>
            </a:r>
            <a:r>
              <a:rPr lang="en-US" sz="800" i="1" dirty="0">
                <a:solidFill>
                  <a:srgbClr val="595857"/>
                </a:solidFill>
              </a:rPr>
              <a:t>J Invasive </a:t>
            </a:r>
            <a:r>
              <a:rPr lang="en-US" sz="800" i="1" dirty="0" err="1">
                <a:solidFill>
                  <a:srgbClr val="595857"/>
                </a:solidFill>
              </a:rPr>
              <a:t>Cardiol</a:t>
            </a:r>
            <a:r>
              <a:rPr lang="en-US" sz="800" i="1" dirty="0">
                <a:solidFill>
                  <a:srgbClr val="595857"/>
                </a:solidFill>
              </a:rPr>
              <a:t> 2015;27(4):182-188</a:t>
            </a:r>
          </a:p>
        </p:txBody>
      </p:sp>
    </p:spTree>
    <p:extLst>
      <p:ext uri="{BB962C8B-B14F-4D97-AF65-F5344CB8AC3E}">
        <p14:creationId xmlns:p14="http://schemas.microsoft.com/office/powerpoint/2010/main" val="1065829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525467" y="1590"/>
          <a:ext cx="1465" cy="1587"/>
        </p:xfrm>
        <a:graphic>
          <a:graphicData uri="http://schemas.openxmlformats.org/presentationml/2006/ole">
            <mc:AlternateContent xmlns:mc="http://schemas.openxmlformats.org/markup-compatibility/2006">
              <mc:Choice xmlns:v="urn:schemas-microsoft-com:vml" Requires="v">
                <p:oleObj spid="_x0000_s77826" name="think-cell Slide" r:id="rId5" imgW="6350000" imgH="6350000" progId="">
                  <p:embed/>
                </p:oleObj>
              </mc:Choice>
              <mc:Fallback>
                <p:oleObj name="think-cell Slide" r:id="rId5" imgW="6350000" imgH="6350000" progId="">
                  <p:embed/>
                  <p:pic>
                    <p:nvPicPr>
                      <p:cNvPr id="11" name="Object 10"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5467" y="1590"/>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5"/>
          <p:cNvSpPr>
            <a:spLocks noGrp="1"/>
          </p:cNvSpPr>
          <p:nvPr>
            <p:ph idx="1"/>
          </p:nvPr>
        </p:nvSpPr>
        <p:spPr>
          <a:prstGeom prst="rect">
            <a:avLst/>
          </a:prstGeom>
        </p:spPr>
        <p:txBody>
          <a:bodyPr/>
          <a:lstStyle/>
          <a:p>
            <a:pPr marL="285750" indent="-285750">
              <a:buClr>
                <a:srgbClr val="0046AD"/>
              </a:buClr>
              <a:buFont typeface="Arial" pitchFamily="34" charset="0"/>
              <a:buChar char="•"/>
            </a:pPr>
            <a:r>
              <a:rPr lang="en-US" dirty="0"/>
              <a:t>Larger volume balloons like Mega</a:t>
            </a:r>
            <a:r>
              <a:rPr lang="de-DE" baseline="30000" dirty="0"/>
              <a:t>®</a:t>
            </a:r>
            <a:r>
              <a:rPr lang="en-US" dirty="0"/>
              <a:t> and Sensation Plus</a:t>
            </a:r>
            <a:r>
              <a:rPr lang="de-DE" baseline="30000" dirty="0"/>
              <a:t>®</a:t>
            </a:r>
            <a:r>
              <a:rPr lang="en-US" dirty="0"/>
              <a:t> provide greater hemodynamic support</a:t>
            </a:r>
          </a:p>
          <a:p>
            <a:pPr marL="285750" indent="-285750">
              <a:buClr>
                <a:srgbClr val="0046AD"/>
              </a:buClr>
              <a:buFont typeface="Arial" pitchFamily="34" charset="0"/>
              <a:buChar char="•"/>
            </a:pPr>
            <a:endParaRPr lang="en-US" dirty="0"/>
          </a:p>
          <a:p>
            <a:pPr marL="342900" lvl="0" indent="-342900">
              <a:spcBef>
                <a:spcPts val="0"/>
              </a:spcBef>
              <a:spcAft>
                <a:spcPts val="600"/>
              </a:spcAft>
              <a:buClr>
                <a:srgbClr val="0046AD"/>
              </a:buClr>
              <a:buFont typeface="Arial" pitchFamily="34" charset="0"/>
              <a:buChar char="•"/>
            </a:pPr>
            <a:r>
              <a:rPr lang="en-US" dirty="0"/>
              <a:t>Larger volume </a:t>
            </a:r>
            <a:r>
              <a:rPr lang="en-US" dirty="0">
                <a:sym typeface="Wingdings" pitchFamily="2" charset="2"/>
              </a:rPr>
              <a:t>balloons displace more blood volume in aorta during diastole </a:t>
            </a:r>
          </a:p>
          <a:p>
            <a:pPr marL="342900" lvl="0" indent="-342900">
              <a:spcBef>
                <a:spcPts val="0"/>
              </a:spcBef>
              <a:spcAft>
                <a:spcPts val="600"/>
              </a:spcAft>
              <a:buClr>
                <a:srgbClr val="0046AD"/>
              </a:buClr>
              <a:buFont typeface="Arial" pitchFamily="34" charset="0"/>
              <a:buChar char="•"/>
            </a:pPr>
            <a:endParaRPr lang="en-US" dirty="0">
              <a:sym typeface="Wingdings" pitchFamily="2" charset="2"/>
            </a:endParaRPr>
          </a:p>
          <a:p>
            <a:pPr marL="342900" lvl="0" indent="-342900">
              <a:spcBef>
                <a:spcPts val="0"/>
              </a:spcBef>
              <a:spcAft>
                <a:spcPts val="600"/>
              </a:spcAft>
              <a:buClr>
                <a:srgbClr val="0046AD"/>
              </a:buClr>
              <a:buFont typeface="Arial" pitchFamily="34" charset="0"/>
              <a:buChar char="•"/>
            </a:pPr>
            <a:r>
              <a:rPr lang="en-US" dirty="0">
                <a:sym typeface="Wingdings" pitchFamily="2" charset="2"/>
              </a:rPr>
              <a:t>The 50cc IAB can displace up to 25% more volume</a:t>
            </a:r>
            <a:r>
              <a:rPr lang="en-US" baseline="30000" dirty="0">
                <a:sym typeface="Wingdings" pitchFamily="2" charset="2"/>
              </a:rPr>
              <a:t>*</a:t>
            </a:r>
            <a:endParaRPr lang="en-US" dirty="0">
              <a:solidFill>
                <a:srgbClr val="FF0000"/>
              </a:solidFill>
              <a:sym typeface="Wingdings" pitchFamily="2" charset="2"/>
            </a:endParaRPr>
          </a:p>
          <a:p>
            <a:pPr marL="342900" lvl="0" indent="-342900">
              <a:spcBef>
                <a:spcPts val="0"/>
              </a:spcBef>
              <a:spcAft>
                <a:spcPts val="600"/>
              </a:spcAft>
              <a:buClr>
                <a:srgbClr val="0046AD"/>
              </a:buClr>
              <a:buFont typeface="Arial" pitchFamily="34" charset="0"/>
              <a:buChar char="•"/>
            </a:pPr>
            <a:endParaRPr lang="en-US" dirty="0">
              <a:sym typeface="Wingdings" pitchFamily="2" charset="2"/>
            </a:endParaRPr>
          </a:p>
          <a:p>
            <a:pPr marL="342900" lvl="0" indent="-342900">
              <a:spcBef>
                <a:spcPts val="0"/>
              </a:spcBef>
              <a:spcAft>
                <a:spcPts val="600"/>
              </a:spcAft>
              <a:buClr>
                <a:srgbClr val="0046AD"/>
              </a:buClr>
              <a:buFont typeface="Arial" pitchFamily="34" charset="0"/>
              <a:buChar char="•"/>
            </a:pPr>
            <a:r>
              <a:rPr lang="en-US" dirty="0">
                <a:sym typeface="Wingdings" pitchFamily="2" charset="2"/>
              </a:rPr>
              <a:t>This results in improved augmentation and unloading</a:t>
            </a:r>
          </a:p>
          <a:p>
            <a:pPr marL="342900" lvl="0" indent="-342900">
              <a:spcBef>
                <a:spcPts val="0"/>
              </a:spcBef>
              <a:spcAft>
                <a:spcPts val="600"/>
              </a:spcAft>
              <a:buClr>
                <a:srgbClr val="0046AD"/>
              </a:buClr>
              <a:buFont typeface="Arial" pitchFamily="34" charset="0"/>
              <a:buChar char="•"/>
            </a:pPr>
            <a:endParaRPr lang="en-US" b="1" dirty="0">
              <a:sym typeface="Wingdings" pitchFamily="2" charset="2"/>
            </a:endParaRPr>
          </a:p>
          <a:p>
            <a:pPr marL="342900" indent="-342900">
              <a:spcBef>
                <a:spcPts val="0"/>
              </a:spcBef>
              <a:spcAft>
                <a:spcPts val="600"/>
              </a:spcAft>
              <a:buClr>
                <a:srgbClr val="0046AD"/>
              </a:buClr>
              <a:buFont typeface="Arial" pitchFamily="34" charset="0"/>
              <a:buChar char="•"/>
            </a:pPr>
            <a:r>
              <a:rPr lang="en-US" b="1" dirty="0"/>
              <a:t>IAB therapy using a larger volume 50cc balloon appears effective as a first line percutaneous MCS strategy in a large fraction of critically ill cardiac patients with few adverse events</a:t>
            </a:r>
            <a:r>
              <a:rPr lang="en-US" b="1" baseline="30000" dirty="0"/>
              <a:t>1</a:t>
            </a:r>
            <a:endParaRPr lang="en-GB" dirty="0"/>
          </a:p>
        </p:txBody>
      </p:sp>
      <p:sp>
        <p:nvSpPr>
          <p:cNvPr id="6" name="Text Placeholder 5"/>
          <p:cNvSpPr>
            <a:spLocks noGrp="1"/>
          </p:cNvSpPr>
          <p:nvPr>
            <p:ph type="body" sz="quarter" idx="13"/>
          </p:nvPr>
        </p:nvSpPr>
        <p:spPr/>
        <p:txBody>
          <a:bodyPr/>
          <a:lstStyle/>
          <a:p>
            <a:pPr>
              <a:buClr>
                <a:srgbClr val="0046AD"/>
              </a:buClr>
            </a:pPr>
            <a:endParaRPr lang="en-GB" dirty="0"/>
          </a:p>
        </p:txBody>
      </p:sp>
      <p:sp>
        <p:nvSpPr>
          <p:cNvPr id="2" name="Title 1"/>
          <p:cNvSpPr>
            <a:spLocks noGrp="1"/>
          </p:cNvSpPr>
          <p:nvPr>
            <p:ph type="title"/>
          </p:nvPr>
        </p:nvSpPr>
        <p:spPr/>
        <p:txBody>
          <a:bodyPr/>
          <a:lstStyle/>
          <a:p>
            <a:pPr>
              <a:buClr>
                <a:srgbClr val="0046AD"/>
              </a:buClr>
            </a:pPr>
            <a:r>
              <a:rPr lang="en-GB" dirty="0"/>
              <a:t>High Efficacy IAB Catheters</a:t>
            </a:r>
          </a:p>
        </p:txBody>
      </p:sp>
      <p:pic>
        <p:nvPicPr>
          <p:cNvPr id="4" name="Content Placeholder 3"/>
          <p:cNvPicPr>
            <a:picLocks noGrp="1" noChangeAspect="1"/>
          </p:cNvPicPr>
          <p:nvPr>
            <p:ph idx="14"/>
          </p:nvPr>
        </p:nvPicPr>
        <p:blipFill>
          <a:blip r:embed="rId7"/>
          <a:stretch>
            <a:fillRect/>
          </a:stretch>
        </p:blipFill>
        <p:spPr>
          <a:xfrm>
            <a:off x="6321634" y="1807650"/>
            <a:ext cx="5274797" cy="2916749"/>
          </a:xfrm>
          <a:prstGeom prst="rect">
            <a:avLst/>
          </a:prstGeom>
        </p:spPr>
      </p:pic>
      <p:sp>
        <p:nvSpPr>
          <p:cNvPr id="5" name="Date Placeholder 4"/>
          <p:cNvSpPr>
            <a:spLocks noGrp="1"/>
          </p:cNvSpPr>
          <p:nvPr>
            <p:ph type="dt" sz="half" idx="15"/>
          </p:nvPr>
        </p:nvSpPr>
        <p:spPr/>
        <p:txBody>
          <a:bodyPr/>
          <a:lstStyle/>
          <a:p>
            <a:fld id="{E27204D7-6BA1-4379-B2D3-3B7FA8E866BF}" type="datetime3">
              <a:rPr lang="en-US" smtClean="0"/>
              <a:t>4 May 2020</a:t>
            </a:fld>
            <a:endParaRPr lang="en-US" dirty="0"/>
          </a:p>
        </p:txBody>
      </p:sp>
      <p:sp>
        <p:nvSpPr>
          <p:cNvPr id="9" name="Slide Number Placeholder 8"/>
          <p:cNvSpPr>
            <a:spLocks noGrp="1"/>
          </p:cNvSpPr>
          <p:nvPr>
            <p:ph type="sldNum" sz="quarter" idx="17"/>
          </p:nvPr>
        </p:nvSpPr>
        <p:spPr/>
        <p:txBody>
          <a:bodyPr/>
          <a:lstStyle/>
          <a:p>
            <a:r>
              <a:rPr lang="en-US" dirty="0"/>
              <a:t>Page </a:t>
            </a:r>
            <a:fld id="{11A20EE6-9D0E-4D2E-AC18-D673A8617645}" type="slidenum">
              <a:rPr lang="en-US" smtClean="0"/>
              <a:pPr/>
              <a:t>20</a:t>
            </a:fld>
            <a:endParaRPr lang="en-US" dirty="0"/>
          </a:p>
        </p:txBody>
      </p:sp>
      <p:sp>
        <p:nvSpPr>
          <p:cNvPr id="3" name="Footer Placeholder 2"/>
          <p:cNvSpPr>
            <a:spLocks noGrp="1"/>
          </p:cNvSpPr>
          <p:nvPr>
            <p:ph type="ftr" sz="quarter" idx="16"/>
          </p:nvPr>
        </p:nvSpPr>
        <p:spPr/>
        <p:txBody>
          <a:bodyPr/>
          <a:lstStyle/>
          <a:p>
            <a:r>
              <a:rPr lang="en-US" dirty="0"/>
              <a:t>ML-0877 Rev A MCV0010089 REVA </a:t>
            </a:r>
          </a:p>
        </p:txBody>
      </p:sp>
      <p:sp>
        <p:nvSpPr>
          <p:cNvPr id="8" name="Rectangle 7"/>
          <p:cNvSpPr/>
          <p:nvPr/>
        </p:nvSpPr>
        <p:spPr>
          <a:xfrm>
            <a:off x="6292132" y="4687329"/>
            <a:ext cx="6096000" cy="338554"/>
          </a:xfrm>
          <a:prstGeom prst="rect">
            <a:avLst/>
          </a:prstGeom>
        </p:spPr>
        <p:txBody>
          <a:bodyPr>
            <a:spAutoFit/>
          </a:bodyPr>
          <a:lstStyle/>
          <a:p>
            <a:r>
              <a:rPr lang="en-US" sz="800" dirty="0">
                <a:solidFill>
                  <a:srgbClr val="505353"/>
                </a:solidFill>
                <a:latin typeface="AdelleSans-Regular"/>
              </a:rPr>
              <a:t>* Bench testing completed by Getinge. Data on file. Bench test results are not</a:t>
            </a:r>
          </a:p>
          <a:p>
            <a:r>
              <a:rPr lang="en-US" sz="800" dirty="0">
                <a:solidFill>
                  <a:srgbClr val="505353"/>
                </a:solidFill>
                <a:latin typeface="AdelleSans-Regular"/>
              </a:rPr>
              <a:t>necessarily predictive of clinical results.</a:t>
            </a:r>
            <a:endParaRPr lang="en-US" dirty="0"/>
          </a:p>
        </p:txBody>
      </p:sp>
      <p:sp>
        <p:nvSpPr>
          <p:cNvPr id="12" name="Text Box 4"/>
          <p:cNvSpPr txBox="1">
            <a:spLocks noChangeArrowheads="1"/>
          </p:cNvSpPr>
          <p:nvPr/>
        </p:nvSpPr>
        <p:spPr bwMode="auto">
          <a:xfrm>
            <a:off x="609600" y="5971401"/>
            <a:ext cx="436048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800" dirty="0"/>
              <a:t>Visveswaran,G</a:t>
            </a:r>
            <a:r>
              <a:rPr lang="en-US" altLang="en-US" sz="1200" dirty="0"/>
              <a:t> et al</a:t>
            </a:r>
            <a:r>
              <a:rPr lang="en-US" altLang="en-US" sz="1200" i="1" dirty="0"/>
              <a:t>. Cath Cardiovasc Intervent </a:t>
            </a:r>
            <a:r>
              <a:rPr lang="en-US" altLang="en-US" sz="1200" dirty="0"/>
              <a:t>2017; 90: e63-72</a:t>
            </a:r>
          </a:p>
        </p:txBody>
      </p:sp>
    </p:spTree>
    <p:extLst>
      <p:ext uri="{BB962C8B-B14F-4D97-AF65-F5344CB8AC3E}">
        <p14:creationId xmlns:p14="http://schemas.microsoft.com/office/powerpoint/2010/main" val="2080254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281" r="6287"/>
          <a:stretch/>
        </p:blipFill>
        <p:spPr bwMode="auto">
          <a:xfrm>
            <a:off x="1933575" y="2106613"/>
            <a:ext cx="33909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Grp="1" noChangeAspect="1" noChangeArrowheads="1"/>
          </p:cNvPicPr>
          <p:nvPr>
            <p:ph idx="14"/>
          </p:nvPr>
        </p:nvPicPr>
        <p:blipFill>
          <a:blip r:embed="rId4">
            <a:extLst>
              <a:ext uri="{28A0092B-C50C-407E-A947-70E740481C1C}">
                <a14:useLocalDpi xmlns:a14="http://schemas.microsoft.com/office/drawing/2010/main" val="0"/>
              </a:ext>
            </a:extLst>
          </a:blip>
          <a:stretch>
            <a:fillRect/>
          </a:stretch>
        </p:blipFill>
        <p:spPr bwMode="auto">
          <a:xfrm>
            <a:off x="7315200" y="2075386"/>
            <a:ext cx="3124200" cy="371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13"/>
          </p:nvPr>
        </p:nvSpPr>
        <p:spPr/>
        <p:txBody>
          <a:bodyPr/>
          <a:lstStyle/>
          <a:p>
            <a:endParaRPr lang="en-US" dirty="0"/>
          </a:p>
        </p:txBody>
      </p:sp>
      <p:sp>
        <p:nvSpPr>
          <p:cNvPr id="6" name="Title 5"/>
          <p:cNvSpPr>
            <a:spLocks noGrp="1"/>
          </p:cNvSpPr>
          <p:nvPr>
            <p:ph type="title"/>
          </p:nvPr>
        </p:nvSpPr>
        <p:spPr/>
        <p:txBody>
          <a:bodyPr/>
          <a:lstStyle/>
          <a:p>
            <a:r>
              <a:rPr lang="en-US" dirty="0"/>
              <a:t>Getinge IAB Catheters</a:t>
            </a:r>
          </a:p>
        </p:txBody>
      </p:sp>
      <p:sp>
        <p:nvSpPr>
          <p:cNvPr id="2" name="Date Placeholder 1"/>
          <p:cNvSpPr>
            <a:spLocks noGrp="1"/>
          </p:cNvSpPr>
          <p:nvPr>
            <p:ph type="dt" sz="half" idx="15"/>
          </p:nvPr>
        </p:nvSpPr>
        <p:spPr/>
        <p:txBody>
          <a:bodyPr/>
          <a:lstStyle/>
          <a:p>
            <a:fld id="{FE773AAC-DF92-4957-92FA-3444E33EBCF0}" type="datetime3">
              <a:rPr lang="en-US" smtClean="0"/>
              <a:t>4 May 2020</a:t>
            </a:fld>
            <a:endParaRPr lang="en-US" dirty="0"/>
          </a:p>
        </p:txBody>
      </p:sp>
      <p:sp>
        <p:nvSpPr>
          <p:cNvPr id="3" name="Slide Number Placeholder 2"/>
          <p:cNvSpPr>
            <a:spLocks noGrp="1"/>
          </p:cNvSpPr>
          <p:nvPr>
            <p:ph type="sldNum" sz="quarter" idx="17"/>
          </p:nvPr>
        </p:nvSpPr>
        <p:spPr/>
        <p:txBody>
          <a:bodyPr/>
          <a:lstStyle/>
          <a:p>
            <a:r>
              <a:rPr lang="en-US" dirty="0"/>
              <a:t>Page </a:t>
            </a:r>
            <a:fld id="{11A20EE6-9D0E-4D2E-AC18-D673A8617645}" type="slidenum">
              <a:rPr lang="en-US" smtClean="0"/>
              <a:pPr/>
              <a:t>21</a:t>
            </a:fld>
            <a:endParaRPr lang="en-US" dirty="0"/>
          </a:p>
        </p:txBody>
      </p:sp>
      <p:sp>
        <p:nvSpPr>
          <p:cNvPr id="4" name="Footer Placeholder 3"/>
          <p:cNvSpPr>
            <a:spLocks noGrp="1"/>
          </p:cNvSpPr>
          <p:nvPr>
            <p:ph type="ftr" sz="quarter" idx="16"/>
          </p:nvPr>
        </p:nvSpPr>
        <p:spPr/>
        <p:txBody>
          <a:bodyPr/>
          <a:lstStyle/>
          <a:p>
            <a:r>
              <a:rPr lang="en-US" dirty="0"/>
              <a:t>ML-0877 Rev A MCV0010089 REVA </a:t>
            </a:r>
          </a:p>
        </p:txBody>
      </p:sp>
    </p:spTree>
    <p:extLst>
      <p:ext uri="{BB962C8B-B14F-4D97-AF65-F5344CB8AC3E}">
        <p14:creationId xmlns:p14="http://schemas.microsoft.com/office/powerpoint/2010/main" val="21032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buClr>
                <a:srgbClr val="0046AD"/>
              </a:buClr>
            </a:pPr>
            <a:r>
              <a:rPr lang="en-GB" dirty="0"/>
              <a:t>IAB Catheter Sizing</a:t>
            </a:r>
          </a:p>
        </p:txBody>
      </p:sp>
      <p:sp>
        <p:nvSpPr>
          <p:cNvPr id="5" name="Text Placeholder 4"/>
          <p:cNvSpPr>
            <a:spLocks noGrp="1"/>
          </p:cNvSpPr>
          <p:nvPr>
            <p:ph type="body" sz="quarter" idx="13"/>
          </p:nvPr>
        </p:nvSpPr>
        <p:spPr/>
        <p:txBody>
          <a:bodyPr/>
          <a:lstStyle/>
          <a:p>
            <a:endParaRPr lang="en-US" dirty="0"/>
          </a:p>
        </p:txBody>
      </p:sp>
      <p:sp>
        <p:nvSpPr>
          <p:cNvPr id="13" name="Content Placeholder 2"/>
          <p:cNvSpPr txBox="1">
            <a:spLocks/>
          </p:cNvSpPr>
          <p:nvPr/>
        </p:nvSpPr>
        <p:spPr>
          <a:xfrm>
            <a:off x="7265009" y="4285777"/>
            <a:ext cx="290144" cy="153888"/>
          </a:xfrm>
          <a:prstGeom prst="rect">
            <a:avLst/>
          </a:prstGeom>
        </p:spPr>
        <p:txBody>
          <a:bodyPr vert="horz" wrap="none" lIns="0" tIns="0" rIns="0" bIns="0" rtlCol="0" anchor="ctr" anchorCtr="1">
            <a:spAutoFit/>
          </a:bodyPr>
          <a:lstStyle>
            <a:lvl1pPr marL="0" indent="0" algn="l" defTabSz="914400" rtl="0" eaLnBrk="1" latinLnBrk="0" hangingPunct="1">
              <a:spcBef>
                <a:spcPts val="0"/>
              </a:spcBef>
              <a:spcAft>
                <a:spcPts val="600"/>
              </a:spcAft>
              <a:buFont typeface="Arial" panose="020B0604020202020204" pitchFamily="34" charset="0"/>
              <a:buNone/>
              <a:defRPr sz="1400" kern="1200">
                <a:solidFill>
                  <a:schemeClr val="tx1"/>
                </a:solidFill>
                <a:latin typeface="+mn-lt"/>
                <a:ea typeface="+mn-ea"/>
                <a:cs typeface="+mn-cs"/>
              </a:defRPr>
            </a:lvl1pPr>
            <a:lvl2pPr marL="144000" indent="-144000" algn="l" defTabSz="914400" rtl="0" eaLnBrk="1" latinLnBrk="0" hangingPunct="1">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288000" indent="-144000" algn="l" defTabSz="914400" rtl="0" eaLnBrk="1" latinLnBrk="0" hangingPunct="1">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432000" indent="-144000" algn="l" defTabSz="914400" rtl="0" eaLnBrk="1" latinLnBrk="0" hangingPunct="1">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576000" indent="-144000" algn="l" defTabSz="914400" rtl="0" eaLnBrk="1" latinLnBrk="0" hangingPunct="1">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46AD"/>
              </a:buClr>
            </a:pPr>
            <a:r>
              <a:rPr lang="en-GB" sz="1000" dirty="0">
                <a:solidFill>
                  <a:srgbClr val="FFFFFF"/>
                </a:solidFill>
              </a:rPr>
              <a:t>3.7%</a:t>
            </a:r>
          </a:p>
        </p:txBody>
      </p:sp>
      <p:sp>
        <p:nvSpPr>
          <p:cNvPr id="14" name="Content Placeholder 2"/>
          <p:cNvSpPr txBox="1">
            <a:spLocks/>
          </p:cNvSpPr>
          <p:nvPr/>
        </p:nvSpPr>
        <p:spPr>
          <a:xfrm>
            <a:off x="8397325" y="4005064"/>
            <a:ext cx="290144" cy="153888"/>
          </a:xfrm>
          <a:prstGeom prst="rect">
            <a:avLst/>
          </a:prstGeom>
        </p:spPr>
        <p:txBody>
          <a:bodyPr vert="horz" wrap="none" lIns="0" tIns="0" rIns="0" bIns="0" rtlCol="0" anchor="ctr" anchorCtr="1">
            <a:spAutoFit/>
          </a:bodyPr>
          <a:lstStyle>
            <a:lvl1pPr marL="0" indent="0" algn="l" defTabSz="914400" rtl="0" eaLnBrk="1" latinLnBrk="0" hangingPunct="1">
              <a:spcBef>
                <a:spcPts val="0"/>
              </a:spcBef>
              <a:spcAft>
                <a:spcPts val="600"/>
              </a:spcAft>
              <a:buFont typeface="Arial" panose="020B0604020202020204" pitchFamily="34" charset="0"/>
              <a:buNone/>
              <a:defRPr sz="1400" kern="1200">
                <a:solidFill>
                  <a:schemeClr val="tx1"/>
                </a:solidFill>
                <a:latin typeface="+mn-lt"/>
                <a:ea typeface="+mn-ea"/>
                <a:cs typeface="+mn-cs"/>
              </a:defRPr>
            </a:lvl1pPr>
            <a:lvl2pPr marL="144000" indent="-144000" algn="l" defTabSz="914400" rtl="0" eaLnBrk="1" latinLnBrk="0" hangingPunct="1">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288000" indent="-144000" algn="l" defTabSz="914400" rtl="0" eaLnBrk="1" latinLnBrk="0" hangingPunct="1">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432000" indent="-144000" algn="l" defTabSz="914400" rtl="0" eaLnBrk="1" latinLnBrk="0" hangingPunct="1">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576000" indent="-144000" algn="l" defTabSz="914400" rtl="0" eaLnBrk="1" latinLnBrk="0" hangingPunct="1">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46AD"/>
              </a:buClr>
            </a:pPr>
            <a:r>
              <a:rPr lang="en-GB" sz="1000" dirty="0">
                <a:solidFill>
                  <a:srgbClr val="FFFFFF"/>
                </a:solidFill>
              </a:rPr>
              <a:t>4.8%</a:t>
            </a:r>
          </a:p>
        </p:txBody>
      </p:sp>
      <p:sp>
        <p:nvSpPr>
          <p:cNvPr id="15" name="Content Placeholder 2"/>
          <p:cNvSpPr txBox="1">
            <a:spLocks/>
          </p:cNvSpPr>
          <p:nvPr/>
        </p:nvSpPr>
        <p:spPr>
          <a:xfrm>
            <a:off x="9537732" y="3885262"/>
            <a:ext cx="290144" cy="153888"/>
          </a:xfrm>
          <a:prstGeom prst="rect">
            <a:avLst/>
          </a:prstGeom>
        </p:spPr>
        <p:txBody>
          <a:bodyPr vert="horz" wrap="none" lIns="0" tIns="0" rIns="0" bIns="0" rtlCol="0" anchor="ctr" anchorCtr="1">
            <a:spAutoFit/>
          </a:bodyPr>
          <a:lstStyle>
            <a:lvl1pPr marL="0" indent="0" algn="l" defTabSz="914400" rtl="0" eaLnBrk="1" latinLnBrk="0" hangingPunct="1">
              <a:spcBef>
                <a:spcPts val="0"/>
              </a:spcBef>
              <a:spcAft>
                <a:spcPts val="600"/>
              </a:spcAft>
              <a:buFont typeface="Arial" panose="020B0604020202020204" pitchFamily="34" charset="0"/>
              <a:buNone/>
              <a:defRPr sz="1400" kern="1200">
                <a:solidFill>
                  <a:schemeClr val="tx1"/>
                </a:solidFill>
                <a:latin typeface="+mn-lt"/>
                <a:ea typeface="+mn-ea"/>
                <a:cs typeface="+mn-cs"/>
              </a:defRPr>
            </a:lvl1pPr>
            <a:lvl2pPr marL="144000" indent="-144000" algn="l" defTabSz="914400" rtl="0" eaLnBrk="1" latinLnBrk="0" hangingPunct="1">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288000" indent="-144000" algn="l" defTabSz="914400" rtl="0" eaLnBrk="1" latinLnBrk="0" hangingPunct="1">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432000" indent="-144000" algn="l" defTabSz="914400" rtl="0" eaLnBrk="1" latinLnBrk="0" hangingPunct="1">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576000" indent="-144000" algn="l" defTabSz="914400" rtl="0" eaLnBrk="1" latinLnBrk="0" hangingPunct="1">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46AD"/>
              </a:buClr>
            </a:pPr>
            <a:r>
              <a:rPr lang="en-GB" sz="1000" dirty="0">
                <a:solidFill>
                  <a:srgbClr val="FFFFFF"/>
                </a:solidFill>
              </a:rPr>
              <a:t>5.0%</a:t>
            </a:r>
          </a:p>
        </p:txBody>
      </p:sp>
      <p:sp>
        <p:nvSpPr>
          <p:cNvPr id="16" name="Content Placeholder 2"/>
          <p:cNvSpPr txBox="1">
            <a:spLocks/>
          </p:cNvSpPr>
          <p:nvPr/>
        </p:nvSpPr>
        <p:spPr>
          <a:xfrm>
            <a:off x="10669343" y="3779168"/>
            <a:ext cx="290144" cy="153888"/>
          </a:xfrm>
          <a:prstGeom prst="rect">
            <a:avLst/>
          </a:prstGeom>
        </p:spPr>
        <p:txBody>
          <a:bodyPr vert="horz" wrap="none" lIns="0" tIns="0" rIns="0" bIns="0" rtlCol="0" anchor="ctr" anchorCtr="1">
            <a:spAutoFit/>
          </a:bodyPr>
          <a:lstStyle>
            <a:lvl1pPr marL="0" indent="0" algn="l" defTabSz="914400" rtl="0" eaLnBrk="1" latinLnBrk="0" hangingPunct="1">
              <a:spcBef>
                <a:spcPts val="0"/>
              </a:spcBef>
              <a:spcAft>
                <a:spcPts val="600"/>
              </a:spcAft>
              <a:buFont typeface="Arial" panose="020B0604020202020204" pitchFamily="34" charset="0"/>
              <a:buNone/>
              <a:defRPr sz="1400" kern="1200">
                <a:solidFill>
                  <a:schemeClr val="tx1"/>
                </a:solidFill>
                <a:latin typeface="+mn-lt"/>
                <a:ea typeface="+mn-ea"/>
                <a:cs typeface="+mn-cs"/>
              </a:defRPr>
            </a:lvl1pPr>
            <a:lvl2pPr marL="144000" indent="-144000" algn="l" defTabSz="914400" rtl="0" eaLnBrk="1" latinLnBrk="0" hangingPunct="1">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288000" indent="-144000" algn="l" defTabSz="914400" rtl="0" eaLnBrk="1" latinLnBrk="0" hangingPunct="1">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432000" indent="-144000" algn="l" defTabSz="914400" rtl="0" eaLnBrk="1" latinLnBrk="0" hangingPunct="1">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576000" indent="-144000" algn="l" defTabSz="914400" rtl="0" eaLnBrk="1" latinLnBrk="0" hangingPunct="1">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46AD"/>
              </a:buClr>
            </a:pPr>
            <a:r>
              <a:rPr lang="en-GB" sz="1000" dirty="0">
                <a:solidFill>
                  <a:srgbClr val="FFFFFF"/>
                </a:solidFill>
              </a:rPr>
              <a:t>5.5%</a:t>
            </a:r>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789762"/>
            <a:ext cx="10272677"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4"/>
          </p:nvPr>
        </p:nvSpPr>
        <p:spPr/>
        <p:txBody>
          <a:bodyPr/>
          <a:lstStyle/>
          <a:p>
            <a:fld id="{FCF26160-8365-46BE-96B4-F48C20BD29BB}" type="datetime3">
              <a:rPr lang="en-US" smtClean="0"/>
              <a:t>4 May 2020</a:t>
            </a:fld>
            <a:endParaRPr lang="en-US" dirty="0"/>
          </a:p>
        </p:txBody>
      </p:sp>
      <p:sp>
        <p:nvSpPr>
          <p:cNvPr id="3" name="Slide Number Placeholder 2"/>
          <p:cNvSpPr>
            <a:spLocks noGrp="1"/>
          </p:cNvSpPr>
          <p:nvPr>
            <p:ph type="sldNum" sz="quarter" idx="16"/>
          </p:nvPr>
        </p:nvSpPr>
        <p:spPr/>
        <p:txBody>
          <a:bodyPr/>
          <a:lstStyle/>
          <a:p>
            <a:r>
              <a:rPr lang="en-US" dirty="0"/>
              <a:t>Page </a:t>
            </a:r>
            <a:fld id="{11A20EE6-9D0E-4D2E-AC18-D673A8617645}" type="slidenum">
              <a:rPr lang="en-US" smtClean="0"/>
              <a:pPr/>
              <a:t>22</a:t>
            </a:fld>
            <a:endParaRPr lang="en-US" dirty="0"/>
          </a:p>
        </p:txBody>
      </p:sp>
      <p:sp>
        <p:nvSpPr>
          <p:cNvPr id="6" name="Footer Placeholder 5"/>
          <p:cNvSpPr>
            <a:spLocks noGrp="1"/>
          </p:cNvSpPr>
          <p:nvPr>
            <p:ph type="ftr" sz="quarter" idx="15"/>
          </p:nvPr>
        </p:nvSpPr>
        <p:spPr/>
        <p:txBody>
          <a:bodyPr/>
          <a:lstStyle/>
          <a:p>
            <a:r>
              <a:rPr lang="en-US" dirty="0"/>
              <a:t>ML-0877 Rev A MCV0010089 REVA </a:t>
            </a:r>
          </a:p>
        </p:txBody>
      </p:sp>
    </p:spTree>
    <p:extLst>
      <p:ext uri="{BB962C8B-B14F-4D97-AF65-F5344CB8AC3E}">
        <p14:creationId xmlns:p14="http://schemas.microsoft.com/office/powerpoint/2010/main" val="2492429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US" dirty="0"/>
              <a:t>Clinical evidence for 50cc IAB</a:t>
            </a:r>
          </a:p>
        </p:txBody>
      </p:sp>
      <p:sp>
        <p:nvSpPr>
          <p:cNvPr id="12" name="Subtitle 11"/>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fld id="{725CFFAD-0CD9-48BE-A9B9-05F1D6C49190}" type="datetime3">
              <a:rPr lang="en-US" smtClean="0"/>
              <a:t>4 May 2020</a:t>
            </a:fld>
            <a:endParaRPr lang="en-US" dirty="0"/>
          </a:p>
        </p:txBody>
      </p:sp>
      <p:sp>
        <p:nvSpPr>
          <p:cNvPr id="6" name="Slide Number Placeholder 5"/>
          <p:cNvSpPr>
            <a:spLocks noGrp="1"/>
          </p:cNvSpPr>
          <p:nvPr>
            <p:ph type="sldNum" sz="quarter" idx="12"/>
          </p:nvPr>
        </p:nvSpPr>
        <p:spPr/>
        <p:txBody>
          <a:bodyPr/>
          <a:lstStyle/>
          <a:p>
            <a:r>
              <a:rPr lang="en-US" dirty="0"/>
              <a:t>Page </a:t>
            </a:r>
            <a:fld id="{11A20EE6-9D0E-4D2E-AC18-D673A8617645}" type="slidenum">
              <a:rPr lang="en-US" smtClean="0"/>
              <a:pPr/>
              <a:t>23</a:t>
            </a:fld>
            <a:endParaRPr lang="en-US" dirty="0"/>
          </a:p>
        </p:txBody>
      </p:sp>
      <p:sp>
        <p:nvSpPr>
          <p:cNvPr id="2" name="Footer Placeholder 1"/>
          <p:cNvSpPr>
            <a:spLocks noGrp="1"/>
          </p:cNvSpPr>
          <p:nvPr>
            <p:ph type="ftr" sz="quarter" idx="11"/>
          </p:nvPr>
        </p:nvSpPr>
        <p:spPr/>
        <p:txBody>
          <a:bodyPr/>
          <a:lstStyle/>
          <a:p>
            <a:r>
              <a:rPr lang="en-US" noProof="0" dirty="0"/>
              <a:t>ML-0877 Rev A MCV0010089 REVA </a:t>
            </a:r>
          </a:p>
        </p:txBody>
      </p:sp>
    </p:spTree>
    <p:extLst>
      <p:ext uri="{BB962C8B-B14F-4D97-AF65-F5344CB8AC3E}">
        <p14:creationId xmlns:p14="http://schemas.microsoft.com/office/powerpoint/2010/main" val="2529632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Explore the hemodynamic effects of the 50 cc IABP in real-world clinical practice</a:t>
            </a:r>
          </a:p>
        </p:txBody>
      </p:sp>
      <p:sp>
        <p:nvSpPr>
          <p:cNvPr id="14" name="Content Placeholder 13"/>
          <p:cNvSpPr>
            <a:spLocks noGrp="1"/>
          </p:cNvSpPr>
          <p:nvPr>
            <p:ph idx="14"/>
          </p:nvPr>
        </p:nvSpPr>
        <p:spPr/>
        <p:txBody>
          <a:bodyPr/>
          <a:lstStyle/>
          <a:p>
            <a:pPr marL="285750" indent="-285750">
              <a:buFont typeface="Arial" panose="020B0604020202020204" pitchFamily="34" charset="0"/>
              <a:buChar char="•"/>
            </a:pPr>
            <a:r>
              <a:rPr lang="en-US" dirty="0"/>
              <a:t>Demographics</a:t>
            </a:r>
          </a:p>
          <a:p>
            <a:pPr marL="285750" indent="-285750">
              <a:buFont typeface="Arial" panose="020B0604020202020204" pitchFamily="34" charset="0"/>
              <a:buChar char="•"/>
            </a:pPr>
            <a:r>
              <a:rPr lang="en-US" dirty="0"/>
              <a:t>Indication for use: acute decompensated heart failure (ADHF); cardiogenic shock (CGS); acute coronary syndrome (ACS); high-risk coronary intervention (HR-PCI)</a:t>
            </a:r>
          </a:p>
          <a:p>
            <a:pPr marL="285750" indent="-285750">
              <a:buFont typeface="Arial" panose="020B0604020202020204" pitchFamily="34" charset="0"/>
              <a:buChar char="•"/>
            </a:pPr>
            <a:r>
              <a:rPr lang="en-US" dirty="0"/>
              <a:t>Hemodynamic data</a:t>
            </a:r>
          </a:p>
          <a:p>
            <a:pPr marL="285750" indent="-285750">
              <a:buFont typeface="Arial" panose="020B0604020202020204" pitchFamily="34" charset="0"/>
              <a:buChar char="•"/>
            </a:pPr>
            <a:r>
              <a:rPr lang="en-US" dirty="0"/>
              <a:t>Clinical outcomes: In-hospital mortality and device associated complications</a:t>
            </a:r>
          </a:p>
        </p:txBody>
      </p:sp>
      <p:sp>
        <p:nvSpPr>
          <p:cNvPr id="10" name="Content Placeholder 9"/>
          <p:cNvSpPr>
            <a:spLocks noGrp="1"/>
          </p:cNvSpPr>
          <p:nvPr>
            <p:ph idx="17"/>
          </p:nvPr>
        </p:nvSpPr>
        <p:spPr/>
        <p:txBody>
          <a:bodyPr/>
          <a:lstStyle/>
          <a:p>
            <a:r>
              <a:rPr lang="en-US" dirty="0"/>
              <a:t>Retrospective review of 52 patients</a:t>
            </a:r>
          </a:p>
          <a:p>
            <a:pPr marL="285750" indent="-285750">
              <a:buFont typeface="Arial" panose="020B0604020202020204" pitchFamily="34" charset="0"/>
              <a:buChar char="•"/>
            </a:pPr>
            <a:r>
              <a:rPr lang="pt-BR" dirty="0"/>
              <a:t>n=26 40cc IAB</a:t>
            </a:r>
          </a:p>
          <a:p>
            <a:pPr marL="285750" indent="-285750">
              <a:buFont typeface="Arial" panose="020B0604020202020204" pitchFamily="34" charset="0"/>
              <a:buChar char="•"/>
            </a:pPr>
            <a:r>
              <a:rPr lang="pt-BR" dirty="0"/>
              <a:t>n=26 50cc IAB.</a:t>
            </a:r>
            <a:endParaRPr lang="en-US" dirty="0"/>
          </a:p>
        </p:txBody>
      </p:sp>
      <p:sp>
        <p:nvSpPr>
          <p:cNvPr id="8" name="Text Placeholder 7"/>
          <p:cNvSpPr>
            <a:spLocks noGrp="1"/>
          </p:cNvSpPr>
          <p:nvPr>
            <p:ph type="body" sz="quarter" idx="13"/>
          </p:nvPr>
        </p:nvSpPr>
        <p:spPr/>
        <p:txBody>
          <a:bodyPr/>
          <a:lstStyle/>
          <a:p>
            <a:r>
              <a:rPr lang="en-US" dirty="0"/>
              <a:t>Kapur, et al. </a:t>
            </a:r>
            <a:r>
              <a:rPr lang="en-US" i="1" dirty="0"/>
              <a:t>Journal of Invasive Cardiology </a:t>
            </a:r>
            <a:r>
              <a:rPr lang="en-US" dirty="0"/>
              <a:t>Vol. 27, No. 4, April 2015</a:t>
            </a:r>
          </a:p>
        </p:txBody>
      </p:sp>
      <p:sp>
        <p:nvSpPr>
          <p:cNvPr id="11" name="Text Placeholder 10"/>
          <p:cNvSpPr>
            <a:spLocks noGrp="1"/>
          </p:cNvSpPr>
          <p:nvPr>
            <p:ph type="body" sz="quarter" idx="22"/>
          </p:nvPr>
        </p:nvSpPr>
        <p:spPr/>
        <p:txBody>
          <a:bodyPr/>
          <a:lstStyle/>
          <a:p>
            <a:r>
              <a:rPr lang="en-US" dirty="0"/>
              <a:t>Objective</a:t>
            </a:r>
          </a:p>
        </p:txBody>
      </p:sp>
      <p:sp>
        <p:nvSpPr>
          <p:cNvPr id="12" name="Text Placeholder 11"/>
          <p:cNvSpPr>
            <a:spLocks noGrp="1"/>
          </p:cNvSpPr>
          <p:nvPr>
            <p:ph type="body" sz="quarter" idx="23"/>
          </p:nvPr>
        </p:nvSpPr>
        <p:spPr/>
        <p:txBody>
          <a:bodyPr/>
          <a:lstStyle/>
          <a:p>
            <a:r>
              <a:rPr lang="en-US" dirty="0"/>
              <a:t>Methods</a:t>
            </a:r>
          </a:p>
          <a:p>
            <a:endParaRPr lang="en-US" dirty="0"/>
          </a:p>
        </p:txBody>
      </p:sp>
      <p:sp>
        <p:nvSpPr>
          <p:cNvPr id="15" name="Text Placeholder 14"/>
          <p:cNvSpPr>
            <a:spLocks noGrp="1"/>
          </p:cNvSpPr>
          <p:nvPr>
            <p:ph type="body" sz="quarter" idx="24"/>
          </p:nvPr>
        </p:nvSpPr>
        <p:spPr/>
        <p:txBody>
          <a:bodyPr/>
          <a:lstStyle/>
          <a:p>
            <a:r>
              <a:rPr lang="en-US" dirty="0"/>
              <a:t>Data obtained    </a:t>
            </a:r>
          </a:p>
          <a:p>
            <a:endParaRPr lang="en-US" dirty="0"/>
          </a:p>
        </p:txBody>
      </p:sp>
      <p:sp>
        <p:nvSpPr>
          <p:cNvPr id="7" name="Title 6"/>
          <p:cNvSpPr>
            <a:spLocks noGrp="1"/>
          </p:cNvSpPr>
          <p:nvPr>
            <p:ph type="title"/>
          </p:nvPr>
        </p:nvSpPr>
        <p:spPr/>
        <p:txBody>
          <a:bodyPr/>
          <a:lstStyle/>
          <a:p>
            <a:r>
              <a:rPr lang="en-US" dirty="0"/>
              <a:t>Hemodynamic Effects of Standard vs. Larger-Capacity Intra-Aortic Balloon Counterpulsation Pumps</a:t>
            </a:r>
          </a:p>
        </p:txBody>
      </p:sp>
      <p:sp>
        <p:nvSpPr>
          <p:cNvPr id="4" name="Date Placeholder 3"/>
          <p:cNvSpPr>
            <a:spLocks noGrp="1"/>
          </p:cNvSpPr>
          <p:nvPr>
            <p:ph type="dt" sz="half" idx="25"/>
          </p:nvPr>
        </p:nvSpPr>
        <p:spPr/>
        <p:txBody>
          <a:bodyPr/>
          <a:lstStyle/>
          <a:p>
            <a:fld id="{7C4875D5-32FC-4055-9220-E9C8E018B361}" type="datetime3">
              <a:rPr lang="en-US" smtClean="0"/>
              <a:t>4 May 2020</a:t>
            </a:fld>
            <a:endParaRPr lang="en-US" dirty="0"/>
          </a:p>
        </p:txBody>
      </p:sp>
      <p:sp>
        <p:nvSpPr>
          <p:cNvPr id="5" name="Slide Number Placeholder 4"/>
          <p:cNvSpPr>
            <a:spLocks noGrp="1"/>
          </p:cNvSpPr>
          <p:nvPr>
            <p:ph type="sldNum" sz="quarter" idx="27"/>
          </p:nvPr>
        </p:nvSpPr>
        <p:spPr/>
        <p:txBody>
          <a:bodyPr/>
          <a:lstStyle/>
          <a:p>
            <a:r>
              <a:rPr lang="en-US" dirty="0"/>
              <a:t>Page </a:t>
            </a:r>
            <a:fld id="{11A20EE6-9D0E-4D2E-AC18-D673A8617645}" type="slidenum">
              <a:rPr lang="en-US" smtClean="0"/>
              <a:pPr/>
              <a:t>24</a:t>
            </a:fld>
            <a:endParaRPr lang="en-US" dirty="0"/>
          </a:p>
        </p:txBody>
      </p:sp>
      <p:sp>
        <p:nvSpPr>
          <p:cNvPr id="3" name="Footer Placeholder 2"/>
          <p:cNvSpPr>
            <a:spLocks noGrp="1"/>
          </p:cNvSpPr>
          <p:nvPr>
            <p:ph type="ftr" sz="quarter" idx="26"/>
          </p:nvPr>
        </p:nvSpPr>
        <p:spPr/>
        <p:txBody>
          <a:bodyPr/>
          <a:lstStyle/>
          <a:p>
            <a:r>
              <a:rPr lang="en-US" dirty="0"/>
              <a:t>ML-0877 Rev A MCV0010089 REVA </a:t>
            </a:r>
          </a:p>
        </p:txBody>
      </p:sp>
    </p:spTree>
    <p:extLst>
      <p:ext uri="{BB962C8B-B14F-4D97-AF65-F5344CB8AC3E}">
        <p14:creationId xmlns:p14="http://schemas.microsoft.com/office/powerpoint/2010/main" val="1398708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pPr>
              <a:buClr>
                <a:srgbClr val="0046AD"/>
              </a:buClr>
            </a:pPr>
            <a:r>
              <a:rPr lang="en-US" dirty="0"/>
              <a:t>Hemodynamic Effects of 40cc vs. 50cc IAB</a:t>
            </a:r>
          </a:p>
        </p:txBody>
      </p:sp>
      <p:sp>
        <p:nvSpPr>
          <p:cNvPr id="4" name="Text Placeholder 3"/>
          <p:cNvSpPr>
            <a:spLocks noGrp="1"/>
          </p:cNvSpPr>
          <p:nvPr>
            <p:ph type="body" sz="quarter" idx="13"/>
          </p:nvPr>
        </p:nvSpPr>
        <p:spPr/>
        <p:txBody>
          <a:bodyPr/>
          <a:lstStyle/>
          <a:p>
            <a:pPr>
              <a:buClr>
                <a:srgbClr val="0046AD"/>
              </a:buClr>
              <a:defRPr/>
            </a:pPr>
            <a:r>
              <a:rPr lang="en-US" dirty="0"/>
              <a:t>Results: Hemodynamic variables </a:t>
            </a:r>
          </a:p>
        </p:txBody>
      </p:sp>
      <p:pic>
        <p:nvPicPr>
          <p:cNvPr id="5" name="Picture 2"/>
          <p:cNvPicPr>
            <a:picLocks noChangeAspect="1" noChangeArrowheads="1"/>
          </p:cNvPicPr>
          <p:nvPr/>
        </p:nvPicPr>
        <p:blipFill>
          <a:blip r:embed="rId3"/>
          <a:srcRect/>
          <a:stretch>
            <a:fillRect/>
          </a:stretch>
        </p:blipFill>
        <p:spPr bwMode="auto">
          <a:xfrm>
            <a:off x="694800" y="2042910"/>
            <a:ext cx="9277586" cy="3657600"/>
          </a:xfrm>
          <a:prstGeom prst="rect">
            <a:avLst/>
          </a:prstGeom>
          <a:noFill/>
          <a:ln w="28575">
            <a:solidFill>
              <a:schemeClr val="bg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8"/>
          <p:cNvSpPr txBox="1">
            <a:spLocks noChangeArrowheads="1"/>
          </p:cNvSpPr>
          <p:nvPr/>
        </p:nvSpPr>
        <p:spPr bwMode="auto">
          <a:xfrm>
            <a:off x="762000" y="5807075"/>
            <a:ext cx="7924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hangingPunct="1">
              <a:buClr>
                <a:srgbClr val="0046AD"/>
              </a:buClr>
            </a:pPr>
            <a:r>
              <a:rPr lang="en-US" sz="1200" dirty="0">
                <a:solidFill>
                  <a:schemeClr val="tx2"/>
                </a:solidFill>
              </a:rPr>
              <a:t>Note: PA catheter data available before and after IAB implantation in 20 patients</a:t>
            </a:r>
          </a:p>
        </p:txBody>
      </p:sp>
      <p:sp>
        <p:nvSpPr>
          <p:cNvPr id="8" name="TextBox 7"/>
          <p:cNvSpPr txBox="1">
            <a:spLocks noChangeArrowheads="1"/>
          </p:cNvSpPr>
          <p:nvPr/>
        </p:nvSpPr>
        <p:spPr bwMode="auto">
          <a:xfrm>
            <a:off x="694800" y="5980338"/>
            <a:ext cx="6777567" cy="25648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indent="-171450" eaLnBrk="1" hangingPunct="1">
              <a:lnSpc>
                <a:spcPts val="2000"/>
              </a:lnSpc>
              <a:buClr>
                <a:srgbClr val="0046AD"/>
              </a:buClr>
            </a:pPr>
            <a:r>
              <a:rPr lang="en-US" sz="800" dirty="0">
                <a:solidFill>
                  <a:srgbClr val="000000"/>
                </a:solidFill>
                <a:latin typeface="Arial"/>
              </a:rPr>
              <a:t>Kapur et al</a:t>
            </a:r>
            <a:r>
              <a:rPr lang="en-US" sz="800" i="1" dirty="0">
                <a:solidFill>
                  <a:srgbClr val="000000"/>
                </a:solidFill>
                <a:latin typeface="Arial"/>
              </a:rPr>
              <a:t>. J Invasive Cardiol </a:t>
            </a:r>
            <a:r>
              <a:rPr lang="en-US" sz="800" dirty="0">
                <a:solidFill>
                  <a:srgbClr val="000000"/>
                </a:solidFill>
                <a:latin typeface="Arial"/>
              </a:rPr>
              <a:t>2015;27(4):182-188</a:t>
            </a:r>
          </a:p>
        </p:txBody>
      </p:sp>
      <p:sp>
        <p:nvSpPr>
          <p:cNvPr id="9" name="Date Placeholder 8"/>
          <p:cNvSpPr>
            <a:spLocks noGrp="1"/>
          </p:cNvSpPr>
          <p:nvPr>
            <p:ph type="dt" sz="half" idx="14"/>
          </p:nvPr>
        </p:nvSpPr>
        <p:spPr/>
        <p:txBody>
          <a:bodyPr/>
          <a:lstStyle/>
          <a:p>
            <a:fld id="{91990786-27D4-477B-9BF7-CE3AF5D277A9}" type="datetime3">
              <a:rPr lang="en-US" smtClean="0"/>
              <a:t>4 May 2020</a:t>
            </a:fld>
            <a:endParaRPr lang="en-US" dirty="0"/>
          </a:p>
        </p:txBody>
      </p:sp>
      <p:sp>
        <p:nvSpPr>
          <p:cNvPr id="10" name="Slide Number Placeholder 9"/>
          <p:cNvSpPr>
            <a:spLocks noGrp="1"/>
          </p:cNvSpPr>
          <p:nvPr>
            <p:ph type="sldNum" sz="quarter" idx="16"/>
          </p:nvPr>
        </p:nvSpPr>
        <p:spPr/>
        <p:txBody>
          <a:bodyPr/>
          <a:lstStyle/>
          <a:p>
            <a:r>
              <a:rPr lang="en-US" dirty="0"/>
              <a:t>Page </a:t>
            </a:r>
            <a:fld id="{11A20EE6-9D0E-4D2E-AC18-D673A8617645}" type="slidenum">
              <a:rPr lang="en-US" smtClean="0"/>
              <a:pPr/>
              <a:t>25</a:t>
            </a:fld>
            <a:endParaRPr lang="en-US" dirty="0"/>
          </a:p>
        </p:txBody>
      </p:sp>
      <p:sp>
        <p:nvSpPr>
          <p:cNvPr id="7" name="Footer Placeholder 6"/>
          <p:cNvSpPr>
            <a:spLocks noGrp="1"/>
          </p:cNvSpPr>
          <p:nvPr>
            <p:ph type="ftr" sz="quarter" idx="15"/>
          </p:nvPr>
        </p:nvSpPr>
        <p:spPr/>
        <p:txBody>
          <a:bodyPr/>
          <a:lstStyle/>
          <a:p>
            <a:r>
              <a:rPr lang="en-US" dirty="0"/>
              <a:t>ML-0877 Rev A MCV0010089 REVA </a:t>
            </a:r>
          </a:p>
        </p:txBody>
      </p:sp>
    </p:spTree>
    <p:extLst>
      <p:ext uri="{BB962C8B-B14F-4D97-AF65-F5344CB8AC3E}">
        <p14:creationId xmlns:p14="http://schemas.microsoft.com/office/powerpoint/2010/main" val="392405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Clr>
                <a:srgbClr val="0046AD"/>
              </a:buClr>
              <a:defRPr/>
            </a:pPr>
            <a:r>
              <a:rPr lang="en-US" dirty="0"/>
              <a:t>Within 24 hours of 50cc IAB activation:</a:t>
            </a:r>
          </a:p>
          <a:p>
            <a:pPr marL="285750" indent="-285750">
              <a:buClr>
                <a:srgbClr val="0046AD"/>
              </a:buClr>
              <a:buFont typeface="Arial" panose="020B0604020202020204" pitchFamily="34" charset="0"/>
              <a:buChar char="•"/>
              <a:defRPr/>
            </a:pPr>
            <a:r>
              <a:rPr lang="en-US" dirty="0"/>
              <a:t>PA diastolic and occlusion pressures were reduced</a:t>
            </a:r>
          </a:p>
          <a:p>
            <a:pPr marL="285750" indent="-285750">
              <a:buClr>
                <a:srgbClr val="0046AD"/>
              </a:buClr>
              <a:buFont typeface="Arial" panose="020B0604020202020204" pitchFamily="34" charset="0"/>
              <a:buChar char="•"/>
              <a:defRPr/>
            </a:pPr>
            <a:r>
              <a:rPr lang="en-US" dirty="0"/>
              <a:t>Hemodynamics change</a:t>
            </a:r>
          </a:p>
          <a:p>
            <a:pPr marL="717750" lvl="2" indent="-285750">
              <a:buClrTx/>
              <a:buFont typeface="Courier New" panose="02070309020205020404" pitchFamily="49" charset="0"/>
              <a:buChar char="o"/>
              <a:defRPr/>
            </a:pPr>
            <a:r>
              <a:rPr lang="en-US" dirty="0"/>
              <a:t>CO  </a:t>
            </a:r>
          </a:p>
          <a:p>
            <a:pPr marL="717750" lvl="2" indent="-285750">
              <a:buClrTx/>
              <a:buFont typeface="Courier New" panose="02070309020205020404" pitchFamily="49" charset="0"/>
              <a:buChar char="o"/>
              <a:defRPr/>
            </a:pPr>
            <a:r>
              <a:rPr lang="en-US" dirty="0"/>
              <a:t>CI </a:t>
            </a:r>
          </a:p>
          <a:p>
            <a:pPr marL="717750" lvl="2" indent="-285750">
              <a:buClrTx/>
              <a:buFont typeface="Courier New" panose="02070309020205020404" pitchFamily="49" charset="0"/>
              <a:buChar char="o"/>
              <a:defRPr/>
            </a:pPr>
            <a:r>
              <a:rPr lang="en-US" dirty="0"/>
              <a:t>PA oxygen saturation pressures increased </a:t>
            </a:r>
          </a:p>
          <a:p>
            <a:pPr marL="285750" indent="-285750">
              <a:buClr>
                <a:srgbClr val="0046AD"/>
              </a:buClr>
              <a:buFont typeface="Arial" panose="020B0604020202020204" pitchFamily="34" charset="0"/>
              <a:buChar char="•"/>
              <a:defRPr/>
            </a:pPr>
            <a:r>
              <a:rPr lang="en-US" dirty="0"/>
              <a:t>Absolute change in CO</a:t>
            </a:r>
          </a:p>
          <a:p>
            <a:pPr marL="742950" lvl="1" indent="-285750">
              <a:buClrTx/>
              <a:buFont typeface="Courier New" panose="02070309020205020404" pitchFamily="49" charset="0"/>
              <a:buChar char="o"/>
              <a:defRPr/>
            </a:pPr>
            <a:r>
              <a:rPr lang="en-US" dirty="0"/>
              <a:t>0.7 L/min (18%) in the 40cc group </a:t>
            </a:r>
          </a:p>
          <a:p>
            <a:pPr marL="742950" lvl="1" indent="-285750">
              <a:buClrTx/>
              <a:buFont typeface="Courier New" panose="02070309020205020404" pitchFamily="49" charset="0"/>
              <a:buChar char="o"/>
              <a:defRPr/>
            </a:pPr>
            <a:r>
              <a:rPr lang="en-US" dirty="0"/>
              <a:t>1.4 L/min (40%) in the 50cc group (</a:t>
            </a:r>
            <a:r>
              <a:rPr lang="en-US" i="1" dirty="0"/>
              <a:t>p=.</a:t>
            </a:r>
            <a:r>
              <a:rPr lang="en-US" dirty="0"/>
              <a:t>08)</a:t>
            </a:r>
          </a:p>
          <a:p>
            <a:endParaRPr lang="en-US" dirty="0"/>
          </a:p>
        </p:txBody>
      </p:sp>
      <p:sp>
        <p:nvSpPr>
          <p:cNvPr id="5" name="Title 4"/>
          <p:cNvSpPr>
            <a:spLocks noGrp="1"/>
          </p:cNvSpPr>
          <p:nvPr>
            <p:ph type="title"/>
          </p:nvPr>
        </p:nvSpPr>
        <p:spPr/>
        <p:txBody>
          <a:bodyPr/>
          <a:lstStyle/>
          <a:p>
            <a:r>
              <a:rPr lang="en-US" dirty="0"/>
              <a:t>Hemodynamic Effects of 40cc vs. 50cc IAB</a:t>
            </a:r>
          </a:p>
        </p:txBody>
      </p:sp>
      <p:sp>
        <p:nvSpPr>
          <p:cNvPr id="7" name="Text Placeholder 6"/>
          <p:cNvSpPr>
            <a:spLocks noGrp="1"/>
          </p:cNvSpPr>
          <p:nvPr>
            <p:ph type="body" sz="quarter" idx="13"/>
          </p:nvPr>
        </p:nvSpPr>
        <p:spPr/>
        <p:txBody>
          <a:bodyPr/>
          <a:lstStyle/>
          <a:p>
            <a:r>
              <a:rPr lang="en-US" dirty="0"/>
              <a:t>Results: Hemodynamic variables </a:t>
            </a:r>
          </a:p>
          <a:p>
            <a:endParaRPr lang="en-US" dirty="0"/>
          </a:p>
        </p:txBody>
      </p:sp>
      <p:sp>
        <p:nvSpPr>
          <p:cNvPr id="8" name="Down Arrow 7"/>
          <p:cNvSpPr/>
          <p:nvPr/>
        </p:nvSpPr>
        <p:spPr>
          <a:xfrm rot="10800000">
            <a:off x="1798320" y="2697480"/>
            <a:ext cx="182880" cy="274320"/>
          </a:xfrm>
          <a:prstGeom prst="downArrow">
            <a:avLst/>
          </a:prstGeom>
          <a:solidFill>
            <a:srgbClr val="F39200"/>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a:solidFill>
                <a:schemeClr val="tx1"/>
              </a:solidFill>
            </a:endParaRPr>
          </a:p>
        </p:txBody>
      </p:sp>
      <p:sp>
        <p:nvSpPr>
          <p:cNvPr id="9" name="Down Arrow 8"/>
          <p:cNvSpPr/>
          <p:nvPr/>
        </p:nvSpPr>
        <p:spPr>
          <a:xfrm rot="10800000">
            <a:off x="1798320" y="3002280"/>
            <a:ext cx="182880" cy="274320"/>
          </a:xfrm>
          <a:prstGeom prst="downArrow">
            <a:avLst/>
          </a:prstGeom>
          <a:solidFill>
            <a:srgbClr val="F39200"/>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a:solidFill>
                <a:schemeClr val="tx1"/>
              </a:solidFill>
            </a:endParaRPr>
          </a:p>
        </p:txBody>
      </p:sp>
      <p:sp>
        <p:nvSpPr>
          <p:cNvPr id="10" name="Down Arrow 9"/>
          <p:cNvSpPr/>
          <p:nvPr/>
        </p:nvSpPr>
        <p:spPr>
          <a:xfrm rot="10800000">
            <a:off x="5303520" y="3335655"/>
            <a:ext cx="182880" cy="274320"/>
          </a:xfrm>
          <a:prstGeom prst="downArrow">
            <a:avLst/>
          </a:prstGeom>
          <a:solidFill>
            <a:srgbClr val="F39200"/>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a:solidFill>
                <a:schemeClr val="tx1"/>
              </a:solidFill>
            </a:endParaRPr>
          </a:p>
        </p:txBody>
      </p:sp>
      <p:sp>
        <p:nvSpPr>
          <p:cNvPr id="11" name="Down Arrow 10"/>
          <p:cNvSpPr/>
          <p:nvPr/>
        </p:nvSpPr>
        <p:spPr>
          <a:xfrm>
            <a:off x="5625084" y="2057400"/>
            <a:ext cx="182880" cy="274320"/>
          </a:xfrm>
          <a:prstGeom prst="downArrow">
            <a:avLst/>
          </a:prstGeom>
          <a:solidFill>
            <a:srgbClr val="F39200"/>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a:solidFill>
                <a:schemeClr val="tx1"/>
              </a:solidFill>
            </a:endParaRPr>
          </a:p>
        </p:txBody>
      </p:sp>
      <p:sp>
        <p:nvSpPr>
          <p:cNvPr id="12" name="TextBox 11"/>
          <p:cNvSpPr txBox="1">
            <a:spLocks noChangeArrowheads="1"/>
          </p:cNvSpPr>
          <p:nvPr/>
        </p:nvSpPr>
        <p:spPr bwMode="auto">
          <a:xfrm>
            <a:off x="699716" y="5991920"/>
            <a:ext cx="6777567" cy="25648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indent="-171450" eaLnBrk="1" hangingPunct="1">
              <a:lnSpc>
                <a:spcPts val="2000"/>
              </a:lnSpc>
              <a:buClr>
                <a:srgbClr val="0046AD"/>
              </a:buClr>
            </a:pPr>
            <a:r>
              <a:rPr lang="en-US" sz="800" dirty="0">
                <a:solidFill>
                  <a:srgbClr val="000000"/>
                </a:solidFill>
                <a:latin typeface="Arial"/>
              </a:rPr>
              <a:t>Kapur et al. </a:t>
            </a:r>
            <a:r>
              <a:rPr lang="en-US" sz="800" i="1" dirty="0">
                <a:solidFill>
                  <a:srgbClr val="000000"/>
                </a:solidFill>
                <a:latin typeface="Arial"/>
              </a:rPr>
              <a:t>J Invasive Cardiol </a:t>
            </a:r>
            <a:r>
              <a:rPr lang="en-US" sz="800" dirty="0">
                <a:solidFill>
                  <a:srgbClr val="000000"/>
                </a:solidFill>
                <a:latin typeface="Arial"/>
              </a:rPr>
              <a:t>2015;27(4):182-188</a:t>
            </a:r>
          </a:p>
        </p:txBody>
      </p:sp>
      <p:pic>
        <p:nvPicPr>
          <p:cNvPr id="13" name="Picture 13"/>
          <p:cNvPicPr>
            <a:picLocks noChangeAspect="1" noChangeArrowheads="1"/>
          </p:cNvPicPr>
          <p:nvPr/>
        </p:nvPicPr>
        <p:blipFill>
          <a:blip r:embed="rId3" cstate="print"/>
          <a:stretch>
            <a:fillRect/>
          </a:stretch>
        </p:blipFill>
        <p:spPr bwMode="auto">
          <a:xfrm>
            <a:off x="8077200" y="1622276"/>
            <a:ext cx="2565223" cy="4170362"/>
          </a:xfrm>
          <a:prstGeom prst="rect">
            <a:avLst/>
          </a:prstGeom>
          <a:noFill/>
          <a:ln w="0">
            <a:noFill/>
            <a:miter lim="800000"/>
            <a:headEnd/>
            <a:tailEnd/>
          </a:ln>
          <a:effectLst/>
        </p:spPr>
      </p:pic>
      <p:sp>
        <p:nvSpPr>
          <p:cNvPr id="3" name="Date Placeholder 2"/>
          <p:cNvSpPr>
            <a:spLocks noGrp="1"/>
          </p:cNvSpPr>
          <p:nvPr>
            <p:ph type="dt" sz="half" idx="14"/>
          </p:nvPr>
        </p:nvSpPr>
        <p:spPr/>
        <p:txBody>
          <a:bodyPr/>
          <a:lstStyle/>
          <a:p>
            <a:fld id="{EFDCAA19-02FC-4887-BB54-B1FA56A0DF13}" type="datetime3">
              <a:rPr lang="en-US" smtClean="0"/>
              <a:t>4 May 2020</a:t>
            </a:fld>
            <a:endParaRPr lang="en-US" dirty="0"/>
          </a:p>
        </p:txBody>
      </p:sp>
      <p:sp>
        <p:nvSpPr>
          <p:cNvPr id="4" name="Slide Number Placeholder 3"/>
          <p:cNvSpPr>
            <a:spLocks noGrp="1"/>
          </p:cNvSpPr>
          <p:nvPr>
            <p:ph type="sldNum" sz="quarter" idx="16"/>
          </p:nvPr>
        </p:nvSpPr>
        <p:spPr/>
        <p:txBody>
          <a:bodyPr/>
          <a:lstStyle/>
          <a:p>
            <a:r>
              <a:rPr lang="en-US" dirty="0"/>
              <a:t>Page </a:t>
            </a:r>
            <a:fld id="{11A20EE6-9D0E-4D2E-AC18-D673A8617645}" type="slidenum">
              <a:rPr lang="en-US" smtClean="0"/>
              <a:pPr/>
              <a:t>26</a:t>
            </a:fld>
            <a:endParaRPr lang="en-US" dirty="0"/>
          </a:p>
        </p:txBody>
      </p:sp>
      <p:sp>
        <p:nvSpPr>
          <p:cNvPr id="2" name="Footer Placeholder 1"/>
          <p:cNvSpPr>
            <a:spLocks noGrp="1"/>
          </p:cNvSpPr>
          <p:nvPr>
            <p:ph type="ftr" sz="quarter" idx="15"/>
          </p:nvPr>
        </p:nvSpPr>
        <p:spPr>
          <a:xfrm>
            <a:off x="695324" y="6248400"/>
            <a:ext cx="8644808" cy="108000"/>
          </a:xfrm>
        </p:spPr>
        <p:txBody>
          <a:bodyPr/>
          <a:lstStyle/>
          <a:p>
            <a:r>
              <a:rPr lang="en-US" dirty="0"/>
              <a:t>ML-0877 Rev A MCV0010089 REVA </a:t>
            </a:r>
          </a:p>
        </p:txBody>
      </p:sp>
    </p:spTree>
    <p:extLst>
      <p:ext uri="{BB962C8B-B14F-4D97-AF65-F5344CB8AC3E}">
        <p14:creationId xmlns:p14="http://schemas.microsoft.com/office/powerpoint/2010/main" val="3538492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Evaluate clinical outcomes and adverse events utilizing the large volume 50cc intra-aortic balloon (IAB) in contemporary clinical practice</a:t>
            </a:r>
          </a:p>
        </p:txBody>
      </p:sp>
      <p:sp>
        <p:nvSpPr>
          <p:cNvPr id="9" name="Content Placeholder 8"/>
          <p:cNvSpPr>
            <a:spLocks noGrp="1"/>
          </p:cNvSpPr>
          <p:nvPr>
            <p:ph idx="14"/>
          </p:nvPr>
        </p:nvSpPr>
        <p:spPr/>
        <p:txBody>
          <a:bodyPr/>
          <a:lstStyle/>
          <a:p>
            <a:r>
              <a:rPr lang="en-US" dirty="0"/>
              <a:t>Clinical outcomes: serial renal function and survival to hospital discharge</a:t>
            </a:r>
          </a:p>
          <a:p>
            <a:endParaRPr lang="en-US" dirty="0"/>
          </a:p>
        </p:txBody>
      </p:sp>
      <p:sp>
        <p:nvSpPr>
          <p:cNvPr id="10" name="Content Placeholder 9"/>
          <p:cNvSpPr>
            <a:spLocks noGrp="1"/>
          </p:cNvSpPr>
          <p:nvPr>
            <p:ph idx="17"/>
          </p:nvPr>
        </p:nvSpPr>
        <p:spPr/>
        <p:txBody>
          <a:bodyPr/>
          <a:lstStyle/>
          <a:p>
            <a:pPr marL="285750" indent="-285750">
              <a:buFont typeface="Arial" panose="020B0604020202020204" pitchFamily="34" charset="0"/>
              <a:buChar char="•"/>
            </a:pPr>
            <a:r>
              <a:rPr lang="en-US" dirty="0"/>
              <a:t>Retrospective, single center review of all patients who received a 50cc IAB from 2011 through 2015</a:t>
            </a:r>
          </a:p>
          <a:p>
            <a:pPr marL="285750" indent="-285750">
              <a:buFont typeface="Arial" panose="020B0604020202020204" pitchFamily="34" charset="0"/>
              <a:buChar char="•"/>
            </a:pPr>
            <a:r>
              <a:rPr lang="en-US" dirty="0"/>
              <a:t>Total cohort n=150; CS sub-group n=100; Non-CS n=50 patients</a:t>
            </a:r>
          </a:p>
          <a:p>
            <a:endParaRPr lang="en-US" dirty="0"/>
          </a:p>
        </p:txBody>
      </p:sp>
      <p:sp>
        <p:nvSpPr>
          <p:cNvPr id="8" name="Text Placeholder 7"/>
          <p:cNvSpPr>
            <a:spLocks noGrp="1"/>
          </p:cNvSpPr>
          <p:nvPr>
            <p:ph type="body" sz="quarter" idx="13"/>
          </p:nvPr>
        </p:nvSpPr>
        <p:spPr/>
        <p:txBody>
          <a:bodyPr/>
          <a:lstStyle/>
          <a:p>
            <a:r>
              <a:rPr lang="en-US" dirty="0"/>
              <a:t>Visveswaran et al. </a:t>
            </a:r>
            <a:r>
              <a:rPr lang="en-US" i="1" dirty="0"/>
              <a:t>Catherization and Cardiovasc </a:t>
            </a:r>
            <a:r>
              <a:rPr lang="en-US" i="1" dirty="0" err="1"/>
              <a:t>Interv</a:t>
            </a:r>
            <a:r>
              <a:rPr lang="en-US" i="1" dirty="0"/>
              <a:t> </a:t>
            </a:r>
            <a:r>
              <a:rPr lang="en-US" dirty="0"/>
              <a:t>2017 Oct 1;90(4):E63-E72</a:t>
            </a:r>
          </a:p>
        </p:txBody>
      </p:sp>
      <p:sp>
        <p:nvSpPr>
          <p:cNvPr id="11" name="Text Placeholder 10"/>
          <p:cNvSpPr>
            <a:spLocks noGrp="1"/>
          </p:cNvSpPr>
          <p:nvPr>
            <p:ph type="body" sz="quarter" idx="22"/>
          </p:nvPr>
        </p:nvSpPr>
        <p:spPr/>
        <p:txBody>
          <a:bodyPr/>
          <a:lstStyle/>
          <a:p>
            <a:r>
              <a:rPr lang="en-US" dirty="0"/>
              <a:t>Objective</a:t>
            </a:r>
          </a:p>
          <a:p>
            <a:endParaRPr lang="en-US" dirty="0"/>
          </a:p>
          <a:p>
            <a:endParaRPr lang="en-US" dirty="0"/>
          </a:p>
          <a:p>
            <a:endParaRPr lang="en-US" dirty="0"/>
          </a:p>
        </p:txBody>
      </p:sp>
      <p:sp>
        <p:nvSpPr>
          <p:cNvPr id="12" name="Text Placeholder 11"/>
          <p:cNvSpPr>
            <a:spLocks noGrp="1"/>
          </p:cNvSpPr>
          <p:nvPr>
            <p:ph type="body" sz="quarter" idx="23"/>
          </p:nvPr>
        </p:nvSpPr>
        <p:spPr/>
        <p:txBody>
          <a:bodyPr/>
          <a:lstStyle/>
          <a:p>
            <a:r>
              <a:rPr lang="en-US" dirty="0"/>
              <a:t>Methods</a:t>
            </a:r>
          </a:p>
        </p:txBody>
      </p:sp>
      <p:sp>
        <p:nvSpPr>
          <p:cNvPr id="13" name="Text Placeholder 12"/>
          <p:cNvSpPr>
            <a:spLocks noGrp="1"/>
          </p:cNvSpPr>
          <p:nvPr>
            <p:ph type="body" sz="quarter" idx="24"/>
          </p:nvPr>
        </p:nvSpPr>
        <p:spPr/>
        <p:txBody>
          <a:bodyPr/>
          <a:lstStyle/>
          <a:p>
            <a:r>
              <a:rPr lang="en-US" dirty="0"/>
              <a:t>Primary Outcome</a:t>
            </a:r>
          </a:p>
        </p:txBody>
      </p:sp>
      <p:sp>
        <p:nvSpPr>
          <p:cNvPr id="2" name="Title 1"/>
          <p:cNvSpPr>
            <a:spLocks noGrp="1"/>
          </p:cNvSpPr>
          <p:nvPr>
            <p:ph type="title"/>
          </p:nvPr>
        </p:nvSpPr>
        <p:spPr/>
        <p:txBody>
          <a:bodyPr/>
          <a:lstStyle/>
          <a:p>
            <a:r>
              <a:rPr lang="en-US" dirty="0"/>
              <a:t>A Single Center Tertiary Care Experience Utilizing the Large Volume Mega</a:t>
            </a:r>
            <a:r>
              <a:rPr lang="en-US" baseline="30000" dirty="0"/>
              <a:t>®</a:t>
            </a:r>
            <a:r>
              <a:rPr lang="en-US" dirty="0"/>
              <a:t> 50cc Intra-Aortic Balloon Counterpulsation in Contemporary Clinical Practice</a:t>
            </a:r>
          </a:p>
        </p:txBody>
      </p:sp>
      <p:sp>
        <p:nvSpPr>
          <p:cNvPr id="5" name="Date Placeholder 4"/>
          <p:cNvSpPr>
            <a:spLocks noGrp="1"/>
          </p:cNvSpPr>
          <p:nvPr>
            <p:ph type="dt" sz="half" idx="25"/>
          </p:nvPr>
        </p:nvSpPr>
        <p:spPr/>
        <p:txBody>
          <a:bodyPr/>
          <a:lstStyle/>
          <a:p>
            <a:fld id="{B31264E0-49CE-4673-BC34-9C84290D35DC}" type="datetime3">
              <a:rPr lang="en-US" smtClean="0"/>
              <a:t>4 May 2020</a:t>
            </a:fld>
            <a:endParaRPr lang="en-US" dirty="0"/>
          </a:p>
        </p:txBody>
      </p:sp>
      <p:sp>
        <p:nvSpPr>
          <p:cNvPr id="6" name="Slide Number Placeholder 5"/>
          <p:cNvSpPr>
            <a:spLocks noGrp="1"/>
          </p:cNvSpPr>
          <p:nvPr>
            <p:ph type="sldNum" sz="quarter" idx="27"/>
          </p:nvPr>
        </p:nvSpPr>
        <p:spPr/>
        <p:txBody>
          <a:bodyPr/>
          <a:lstStyle/>
          <a:p>
            <a:r>
              <a:rPr lang="en-US" dirty="0"/>
              <a:t>Page </a:t>
            </a:r>
            <a:fld id="{EC8B2195-0637-4403-8C07-5314F1353698}" type="slidenum">
              <a:rPr lang="en-US" smtClean="0"/>
              <a:t>27</a:t>
            </a:fld>
            <a:endParaRPr lang="en-US" dirty="0"/>
          </a:p>
        </p:txBody>
      </p:sp>
      <p:sp>
        <p:nvSpPr>
          <p:cNvPr id="3" name="Footer Placeholder 2"/>
          <p:cNvSpPr>
            <a:spLocks noGrp="1"/>
          </p:cNvSpPr>
          <p:nvPr>
            <p:ph type="ftr" sz="quarter" idx="26"/>
          </p:nvPr>
        </p:nvSpPr>
        <p:spPr/>
        <p:txBody>
          <a:bodyPr/>
          <a:lstStyle/>
          <a:p>
            <a:r>
              <a:rPr lang="en-US" dirty="0"/>
              <a:t>ML-0877 Rev A MCV0010089 REVA </a:t>
            </a:r>
          </a:p>
        </p:txBody>
      </p:sp>
    </p:spTree>
    <p:extLst>
      <p:ext uri="{BB962C8B-B14F-4D97-AF65-F5344CB8AC3E}">
        <p14:creationId xmlns:p14="http://schemas.microsoft.com/office/powerpoint/2010/main" val="253933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Bef>
                <a:spcPts val="0"/>
              </a:spcBef>
            </a:pPr>
            <a:r>
              <a:rPr lang="en-US" sz="1800" dirty="0">
                <a:solidFill>
                  <a:srgbClr val="595857"/>
                </a:solidFill>
              </a:rPr>
              <a:t>Positive hemodynamic data exceeded some of the data reported in Kapur et al 40cc vs. 50cc comparison </a:t>
            </a:r>
          </a:p>
          <a:p>
            <a:pPr marL="501750" lvl="1" indent="-285750">
              <a:lnSpc>
                <a:spcPct val="150000"/>
              </a:lnSpc>
              <a:spcBef>
                <a:spcPts val="0"/>
              </a:spcBef>
              <a:buClrTx/>
            </a:pPr>
            <a:r>
              <a:rPr lang="en-US" sz="1800" dirty="0">
                <a:solidFill>
                  <a:srgbClr val="595857"/>
                </a:solidFill>
              </a:rPr>
              <a:t>+ 42 mmHg diastolic augmentation</a:t>
            </a:r>
          </a:p>
          <a:p>
            <a:pPr marL="501750" lvl="1" indent="-285750">
              <a:lnSpc>
                <a:spcPct val="150000"/>
              </a:lnSpc>
              <a:spcBef>
                <a:spcPts val="0"/>
              </a:spcBef>
              <a:buClrTx/>
            </a:pPr>
            <a:r>
              <a:rPr lang="en-US" sz="1800" dirty="0">
                <a:solidFill>
                  <a:srgbClr val="595857"/>
                </a:solidFill>
              </a:rPr>
              <a:t>- 15 mmHg systolic unloading</a:t>
            </a:r>
          </a:p>
          <a:p>
            <a:pPr marL="501750" lvl="1" indent="-285750">
              <a:lnSpc>
                <a:spcPct val="150000"/>
              </a:lnSpc>
              <a:spcBef>
                <a:spcPts val="0"/>
              </a:spcBef>
              <a:buClrTx/>
            </a:pPr>
            <a:r>
              <a:rPr lang="en-US" sz="1800" dirty="0">
                <a:solidFill>
                  <a:srgbClr val="595857"/>
                </a:solidFill>
              </a:rPr>
              <a:t>- 7 mmHg diastolic unloading</a:t>
            </a:r>
          </a:p>
          <a:p>
            <a:pPr marL="501750" lvl="1" indent="-285750">
              <a:lnSpc>
                <a:spcPct val="150000"/>
              </a:lnSpc>
              <a:spcBef>
                <a:spcPts val="0"/>
              </a:spcBef>
              <a:buClrTx/>
            </a:pPr>
            <a:r>
              <a:rPr lang="en-US" sz="1800" dirty="0">
                <a:solidFill>
                  <a:srgbClr val="595857"/>
                </a:solidFill>
              </a:rPr>
              <a:t>+ 1.06 L/min cardiac output</a:t>
            </a:r>
          </a:p>
          <a:p>
            <a:pPr marL="501750" lvl="1" indent="-285750">
              <a:lnSpc>
                <a:spcPct val="150000"/>
              </a:lnSpc>
              <a:spcBef>
                <a:spcPts val="0"/>
              </a:spcBef>
              <a:buClrTx/>
            </a:pPr>
            <a:r>
              <a:rPr lang="en-US" sz="1800" dirty="0">
                <a:solidFill>
                  <a:srgbClr val="595857"/>
                </a:solidFill>
              </a:rPr>
              <a:t>+ 0.56 L/min/m</a:t>
            </a:r>
            <a:r>
              <a:rPr lang="en-US" sz="1800" baseline="30000" dirty="0">
                <a:solidFill>
                  <a:srgbClr val="595857"/>
                </a:solidFill>
              </a:rPr>
              <a:t>2</a:t>
            </a:r>
            <a:r>
              <a:rPr lang="en-US" sz="1800" dirty="0">
                <a:solidFill>
                  <a:srgbClr val="595857"/>
                </a:solidFill>
              </a:rPr>
              <a:t> cardiac index</a:t>
            </a:r>
          </a:p>
          <a:p>
            <a:endParaRPr lang="en-US" dirty="0"/>
          </a:p>
        </p:txBody>
      </p:sp>
      <p:graphicFrame>
        <p:nvGraphicFramePr>
          <p:cNvPr id="8" name="Content Placeholder 7"/>
          <p:cNvGraphicFramePr>
            <a:graphicFrameLocks noGrp="1"/>
          </p:cNvGraphicFramePr>
          <p:nvPr>
            <p:ph idx="14"/>
            <p:extLst>
              <p:ext uri="{D42A27DB-BD31-4B8C-83A1-F6EECF244321}">
                <p14:modId xmlns:p14="http://schemas.microsoft.com/office/powerpoint/2010/main" val="2252609547"/>
              </p:ext>
            </p:extLst>
          </p:nvPr>
        </p:nvGraphicFramePr>
        <p:xfrm>
          <a:off x="6275388" y="1773238"/>
          <a:ext cx="5221285" cy="3749040"/>
        </p:xfrm>
        <a:graphic>
          <a:graphicData uri="http://schemas.openxmlformats.org/drawingml/2006/table">
            <a:tbl>
              <a:tblPr firstRow="1" bandRow="1">
                <a:tableStyleId>{1E171933-4619-4E11-9A3F-F7608DF75F80}</a:tableStyleId>
              </a:tblPr>
              <a:tblGrid>
                <a:gridCol w="1044257">
                  <a:extLst>
                    <a:ext uri="{9D8B030D-6E8A-4147-A177-3AD203B41FA5}">
                      <a16:colId xmlns:a16="http://schemas.microsoft.com/office/drawing/2014/main" val="3103538582"/>
                    </a:ext>
                  </a:extLst>
                </a:gridCol>
                <a:gridCol w="1044257">
                  <a:extLst>
                    <a:ext uri="{9D8B030D-6E8A-4147-A177-3AD203B41FA5}">
                      <a16:colId xmlns:a16="http://schemas.microsoft.com/office/drawing/2014/main" val="1615692424"/>
                    </a:ext>
                  </a:extLst>
                </a:gridCol>
                <a:gridCol w="1044257">
                  <a:extLst>
                    <a:ext uri="{9D8B030D-6E8A-4147-A177-3AD203B41FA5}">
                      <a16:colId xmlns:a16="http://schemas.microsoft.com/office/drawing/2014/main" val="3448177832"/>
                    </a:ext>
                  </a:extLst>
                </a:gridCol>
                <a:gridCol w="1044257">
                  <a:extLst>
                    <a:ext uri="{9D8B030D-6E8A-4147-A177-3AD203B41FA5}">
                      <a16:colId xmlns:a16="http://schemas.microsoft.com/office/drawing/2014/main" val="1376778129"/>
                    </a:ext>
                  </a:extLst>
                </a:gridCol>
                <a:gridCol w="1044257">
                  <a:extLst>
                    <a:ext uri="{9D8B030D-6E8A-4147-A177-3AD203B41FA5}">
                      <a16:colId xmlns:a16="http://schemas.microsoft.com/office/drawing/2014/main" val="3155569332"/>
                    </a:ext>
                  </a:extLst>
                </a:gridCol>
              </a:tblGrid>
              <a:tr h="370840">
                <a:tc>
                  <a:txBody>
                    <a:bodyPr/>
                    <a:lstStyle/>
                    <a:p>
                      <a:endParaRPr lang="en-US" b="1" dirty="0"/>
                    </a:p>
                  </a:txBody>
                  <a:tcPr/>
                </a:tc>
                <a:tc>
                  <a:txBody>
                    <a:bodyPr/>
                    <a:lstStyle/>
                    <a:p>
                      <a:r>
                        <a:rPr lang="en-US" b="1" dirty="0"/>
                        <a:t>N=</a:t>
                      </a:r>
                    </a:p>
                  </a:txBody>
                  <a:tcPr/>
                </a:tc>
                <a:tc>
                  <a:txBody>
                    <a:bodyPr/>
                    <a:lstStyle/>
                    <a:p>
                      <a:r>
                        <a:rPr lang="en-US" b="1" dirty="0"/>
                        <a:t>Pre-IAB</a:t>
                      </a:r>
                    </a:p>
                  </a:txBody>
                  <a:tcPr/>
                </a:tc>
                <a:tc>
                  <a:txBody>
                    <a:bodyPr/>
                    <a:lstStyle/>
                    <a:p>
                      <a:r>
                        <a:rPr lang="en-US" b="1" dirty="0"/>
                        <a:t>Post IAB</a:t>
                      </a:r>
                    </a:p>
                  </a:txBody>
                  <a:tcPr/>
                </a:tc>
                <a:tc>
                  <a:txBody>
                    <a:bodyPr/>
                    <a:lstStyle/>
                    <a:p>
                      <a:r>
                        <a:rPr lang="en-US" b="1" dirty="0"/>
                        <a:t>P value</a:t>
                      </a:r>
                      <a:endParaRPr lang="en-US" b="1" i="1" dirty="0"/>
                    </a:p>
                  </a:txBody>
                  <a:tcPr/>
                </a:tc>
                <a:extLst>
                  <a:ext uri="{0D108BD9-81ED-4DB2-BD59-A6C34878D82A}">
                    <a16:rowId xmlns:a16="http://schemas.microsoft.com/office/drawing/2014/main" val="3104629965"/>
                  </a:ext>
                </a:extLst>
              </a:tr>
              <a:tr h="370840">
                <a:tc>
                  <a:txBody>
                    <a:bodyPr/>
                    <a:lstStyle/>
                    <a:p>
                      <a:r>
                        <a:rPr lang="en-US" sz="1400" b="1" dirty="0"/>
                        <a:t>Diast Aug </a:t>
                      </a:r>
                      <a:r>
                        <a:rPr lang="en-US" sz="1000" b="1" dirty="0"/>
                        <a:t>(mm Hg)</a:t>
                      </a:r>
                    </a:p>
                  </a:txBody>
                  <a:tcPr marL="95840" marR="95840" anchor="ctr"/>
                </a:tc>
                <a:tc>
                  <a:txBody>
                    <a:bodyPr/>
                    <a:lstStyle/>
                    <a:p>
                      <a:pPr algn="ctr"/>
                      <a:r>
                        <a:rPr lang="en-US" sz="1000" b="1" dirty="0"/>
                        <a:t>115</a:t>
                      </a:r>
                      <a:endParaRPr lang="en-US" sz="1000" b="1" dirty="0">
                        <a:solidFill>
                          <a:schemeClr val="tx1"/>
                        </a:solidFill>
                      </a:endParaRPr>
                    </a:p>
                  </a:txBody>
                  <a:tcPr marL="95840" marR="95840" anchor="ctr"/>
                </a:tc>
                <a:tc>
                  <a:txBody>
                    <a:bodyPr/>
                    <a:lstStyle/>
                    <a:p>
                      <a:pPr algn="ctr"/>
                      <a:r>
                        <a:rPr lang="en-US" b="1" dirty="0"/>
                        <a:t>-</a:t>
                      </a:r>
                      <a:endParaRPr lang="en-US" b="1" dirty="0">
                        <a:solidFill>
                          <a:schemeClr val="accent1">
                            <a:lumMod val="50000"/>
                          </a:schemeClr>
                        </a:solidFill>
                      </a:endParaRPr>
                    </a:p>
                  </a:txBody>
                  <a:tcPr marL="95840" marR="95840" anchor="ctr"/>
                </a:tc>
                <a:tc>
                  <a:txBody>
                    <a:bodyPr/>
                    <a:lstStyle/>
                    <a:p>
                      <a:pPr algn="ctr"/>
                      <a:r>
                        <a:rPr lang="en-US" b="1" dirty="0"/>
                        <a:t>42</a:t>
                      </a:r>
                      <a:endParaRPr lang="en-US" b="1" dirty="0">
                        <a:solidFill>
                          <a:schemeClr val="accent1">
                            <a:lumMod val="50000"/>
                          </a:schemeClr>
                        </a:solidFill>
                      </a:endParaRPr>
                    </a:p>
                  </a:txBody>
                  <a:tcPr marL="95840" marR="95840" anchor="ctr"/>
                </a:tc>
                <a:tc>
                  <a:txBody>
                    <a:bodyPr/>
                    <a:lstStyle/>
                    <a:p>
                      <a:pPr algn="ctr"/>
                      <a:endParaRPr lang="en-US" sz="1000" b="1" i="1" dirty="0">
                        <a:solidFill>
                          <a:schemeClr val="tx1"/>
                        </a:solidFill>
                      </a:endParaRPr>
                    </a:p>
                  </a:txBody>
                  <a:tcPr marL="95840" marR="95840" anchor="ctr"/>
                </a:tc>
                <a:extLst>
                  <a:ext uri="{0D108BD9-81ED-4DB2-BD59-A6C34878D82A}">
                    <a16:rowId xmlns:a16="http://schemas.microsoft.com/office/drawing/2014/main" val="912144796"/>
                  </a:ext>
                </a:extLst>
              </a:tr>
              <a:tr h="370840">
                <a:tc>
                  <a:txBody>
                    <a:bodyPr/>
                    <a:lstStyle/>
                    <a:p>
                      <a:r>
                        <a:rPr lang="en-US" b="1" dirty="0"/>
                        <a:t>PASP </a:t>
                      </a:r>
                      <a:r>
                        <a:rPr lang="en-US" sz="1000" b="1" dirty="0"/>
                        <a:t>(mm Hg)</a:t>
                      </a:r>
                    </a:p>
                  </a:txBody>
                  <a:tcPr marL="95840" marR="95840" anchor="ctr"/>
                </a:tc>
                <a:tc>
                  <a:txBody>
                    <a:bodyPr/>
                    <a:lstStyle/>
                    <a:p>
                      <a:pPr algn="ctr"/>
                      <a:r>
                        <a:rPr lang="en-US" sz="1000" b="1" dirty="0"/>
                        <a:t>87</a:t>
                      </a:r>
                      <a:endParaRPr lang="en-US" sz="1000" b="1" dirty="0">
                        <a:solidFill>
                          <a:schemeClr val="tx1"/>
                        </a:solidFill>
                      </a:endParaRPr>
                    </a:p>
                  </a:txBody>
                  <a:tcPr marL="95840" marR="95840" anchor="ctr"/>
                </a:tc>
                <a:tc>
                  <a:txBody>
                    <a:bodyPr/>
                    <a:lstStyle/>
                    <a:p>
                      <a:pPr algn="ctr"/>
                      <a:r>
                        <a:rPr lang="en-US" b="1" dirty="0"/>
                        <a:t>55</a:t>
                      </a:r>
                      <a:endParaRPr lang="en-US" b="1" dirty="0">
                        <a:solidFill>
                          <a:schemeClr val="accent1">
                            <a:lumMod val="50000"/>
                          </a:schemeClr>
                        </a:solidFill>
                      </a:endParaRPr>
                    </a:p>
                  </a:txBody>
                  <a:tcPr marL="95840" marR="95840" anchor="ctr"/>
                </a:tc>
                <a:tc>
                  <a:txBody>
                    <a:bodyPr/>
                    <a:lstStyle/>
                    <a:p>
                      <a:pPr algn="ctr"/>
                      <a:r>
                        <a:rPr lang="en-US" b="1" dirty="0"/>
                        <a:t>45</a:t>
                      </a:r>
                      <a:endParaRPr lang="en-US" b="1" dirty="0">
                        <a:solidFill>
                          <a:schemeClr val="accent1">
                            <a:lumMod val="50000"/>
                          </a:schemeClr>
                        </a:solidFill>
                      </a:endParaRPr>
                    </a:p>
                  </a:txBody>
                  <a:tcPr marL="95840" marR="95840" anchor="ctr"/>
                </a:tc>
                <a:tc>
                  <a:txBody>
                    <a:bodyPr/>
                    <a:lstStyle/>
                    <a:p>
                      <a:pPr algn="ctr"/>
                      <a:r>
                        <a:rPr lang="en-US" sz="1000" b="1" dirty="0"/>
                        <a:t>&lt; 0.01</a:t>
                      </a:r>
                      <a:endParaRPr lang="en-US" sz="1000" b="1" i="1" dirty="0">
                        <a:solidFill>
                          <a:schemeClr val="tx1"/>
                        </a:solidFill>
                      </a:endParaRPr>
                    </a:p>
                  </a:txBody>
                  <a:tcPr marL="95840" marR="95840" anchor="ctr"/>
                </a:tc>
                <a:extLst>
                  <a:ext uri="{0D108BD9-81ED-4DB2-BD59-A6C34878D82A}">
                    <a16:rowId xmlns:a16="http://schemas.microsoft.com/office/drawing/2014/main" val="4120361430"/>
                  </a:ext>
                </a:extLst>
              </a:tr>
              <a:tr h="370840">
                <a:tc>
                  <a:txBody>
                    <a:bodyPr/>
                    <a:lstStyle/>
                    <a:p>
                      <a:r>
                        <a:rPr lang="en-US" b="1" dirty="0"/>
                        <a:t>PADP </a:t>
                      </a:r>
                      <a:r>
                        <a:rPr lang="en-US" sz="1000" b="1" dirty="0"/>
                        <a:t>(mm Hg)</a:t>
                      </a:r>
                    </a:p>
                  </a:txBody>
                  <a:tcPr marL="95840" marR="95840" anchor="ctr"/>
                </a:tc>
                <a:tc>
                  <a:txBody>
                    <a:bodyPr/>
                    <a:lstStyle/>
                    <a:p>
                      <a:pPr algn="ctr"/>
                      <a:r>
                        <a:rPr lang="en-US" sz="1000" b="1" dirty="0"/>
                        <a:t>87</a:t>
                      </a:r>
                      <a:endParaRPr lang="en-US" sz="1000" b="1" dirty="0">
                        <a:solidFill>
                          <a:schemeClr val="tx1"/>
                        </a:solidFill>
                      </a:endParaRPr>
                    </a:p>
                  </a:txBody>
                  <a:tcPr marL="95840" marR="95840" anchor="ctr"/>
                </a:tc>
                <a:tc>
                  <a:txBody>
                    <a:bodyPr/>
                    <a:lstStyle/>
                    <a:p>
                      <a:pPr algn="ctr"/>
                      <a:r>
                        <a:rPr lang="en-US" b="1" dirty="0"/>
                        <a:t>28</a:t>
                      </a:r>
                      <a:endParaRPr lang="en-US" b="1" dirty="0">
                        <a:solidFill>
                          <a:schemeClr val="accent1">
                            <a:lumMod val="50000"/>
                          </a:schemeClr>
                        </a:solidFill>
                      </a:endParaRPr>
                    </a:p>
                  </a:txBody>
                  <a:tcPr marL="95840" marR="95840" anchor="ctr"/>
                </a:tc>
                <a:tc>
                  <a:txBody>
                    <a:bodyPr/>
                    <a:lstStyle/>
                    <a:p>
                      <a:pPr algn="ctr"/>
                      <a:r>
                        <a:rPr lang="en-US" b="1" dirty="0"/>
                        <a:t>22</a:t>
                      </a:r>
                      <a:endParaRPr lang="en-US" b="1" dirty="0">
                        <a:solidFill>
                          <a:schemeClr val="accent1">
                            <a:lumMod val="50000"/>
                          </a:schemeClr>
                        </a:solidFill>
                      </a:endParaRPr>
                    </a:p>
                  </a:txBody>
                  <a:tcPr marL="95840" marR="958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t>&lt; 0.01</a:t>
                      </a:r>
                      <a:endParaRPr lang="en-US" sz="1000" b="1" i="1" dirty="0">
                        <a:solidFill>
                          <a:schemeClr val="tx1"/>
                        </a:solidFill>
                      </a:endParaRPr>
                    </a:p>
                  </a:txBody>
                  <a:tcPr marL="95840" marR="95840" anchor="ctr"/>
                </a:tc>
                <a:extLst>
                  <a:ext uri="{0D108BD9-81ED-4DB2-BD59-A6C34878D82A}">
                    <a16:rowId xmlns:a16="http://schemas.microsoft.com/office/drawing/2014/main" val="2546336747"/>
                  </a:ext>
                </a:extLst>
              </a:tr>
              <a:tr h="370840">
                <a:tc>
                  <a:txBody>
                    <a:bodyPr/>
                    <a:lstStyle/>
                    <a:p>
                      <a:r>
                        <a:rPr lang="en-US" b="1" dirty="0"/>
                        <a:t>mPAP </a:t>
                      </a:r>
                      <a:r>
                        <a:rPr lang="en-US" sz="1000" b="1" dirty="0"/>
                        <a:t>(mm Hg)</a:t>
                      </a:r>
                    </a:p>
                  </a:txBody>
                  <a:tcPr marL="95840" marR="95840" anchor="ctr"/>
                </a:tc>
                <a:tc>
                  <a:txBody>
                    <a:bodyPr/>
                    <a:lstStyle/>
                    <a:p>
                      <a:pPr algn="ctr"/>
                      <a:r>
                        <a:rPr lang="en-US" sz="1000" b="1" dirty="0"/>
                        <a:t>87</a:t>
                      </a:r>
                      <a:endParaRPr lang="en-US" sz="1000" b="1" dirty="0">
                        <a:solidFill>
                          <a:schemeClr val="tx1"/>
                        </a:solidFill>
                      </a:endParaRPr>
                    </a:p>
                  </a:txBody>
                  <a:tcPr marL="95840" marR="95840" anchor="ctr"/>
                </a:tc>
                <a:tc>
                  <a:txBody>
                    <a:bodyPr/>
                    <a:lstStyle/>
                    <a:p>
                      <a:pPr algn="ctr"/>
                      <a:r>
                        <a:rPr lang="en-US" b="1" dirty="0"/>
                        <a:t>38</a:t>
                      </a:r>
                      <a:endParaRPr lang="en-US" b="1" dirty="0">
                        <a:solidFill>
                          <a:schemeClr val="accent1">
                            <a:lumMod val="50000"/>
                          </a:schemeClr>
                        </a:solidFill>
                      </a:endParaRPr>
                    </a:p>
                  </a:txBody>
                  <a:tcPr marL="95840" marR="95840" anchor="ctr"/>
                </a:tc>
                <a:tc>
                  <a:txBody>
                    <a:bodyPr/>
                    <a:lstStyle/>
                    <a:p>
                      <a:pPr algn="ctr"/>
                      <a:r>
                        <a:rPr lang="en-US" b="1" dirty="0"/>
                        <a:t>29</a:t>
                      </a:r>
                      <a:endParaRPr lang="en-US" b="1" dirty="0">
                        <a:solidFill>
                          <a:schemeClr val="accent1">
                            <a:lumMod val="50000"/>
                          </a:schemeClr>
                        </a:solidFill>
                      </a:endParaRPr>
                    </a:p>
                  </a:txBody>
                  <a:tcPr marL="95840" marR="958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t>&lt; 0.01</a:t>
                      </a:r>
                      <a:endParaRPr lang="en-US" sz="1000" b="1" i="1" dirty="0">
                        <a:solidFill>
                          <a:schemeClr val="tx1"/>
                        </a:solidFill>
                      </a:endParaRPr>
                    </a:p>
                  </a:txBody>
                  <a:tcPr marL="95840" marR="95840" anchor="ctr"/>
                </a:tc>
                <a:extLst>
                  <a:ext uri="{0D108BD9-81ED-4DB2-BD59-A6C34878D82A}">
                    <a16:rowId xmlns:a16="http://schemas.microsoft.com/office/drawing/2014/main" val="2011172161"/>
                  </a:ext>
                </a:extLst>
              </a:tr>
              <a:tr h="370840">
                <a:tc>
                  <a:txBody>
                    <a:bodyPr/>
                    <a:lstStyle/>
                    <a:p>
                      <a:r>
                        <a:rPr lang="en-US" b="1" dirty="0"/>
                        <a:t>C.O. </a:t>
                      </a:r>
                      <a:r>
                        <a:rPr lang="en-US" sz="1200" b="1" baseline="0" dirty="0"/>
                        <a:t>(l/min)</a:t>
                      </a:r>
                      <a:endParaRPr lang="en-US" sz="1200" b="1" dirty="0"/>
                    </a:p>
                  </a:txBody>
                  <a:tcPr marL="95840" marR="95840" anchor="ctr"/>
                </a:tc>
                <a:tc>
                  <a:txBody>
                    <a:bodyPr/>
                    <a:lstStyle/>
                    <a:p>
                      <a:pPr algn="ctr"/>
                      <a:r>
                        <a:rPr lang="en-US" sz="1000" b="1" dirty="0"/>
                        <a:t>79</a:t>
                      </a:r>
                      <a:endParaRPr lang="en-US" sz="1000" b="1" dirty="0">
                        <a:solidFill>
                          <a:schemeClr val="tx1"/>
                        </a:solidFill>
                      </a:endParaRPr>
                    </a:p>
                  </a:txBody>
                  <a:tcPr marL="95840" marR="95840" anchor="ctr"/>
                </a:tc>
                <a:tc>
                  <a:txBody>
                    <a:bodyPr/>
                    <a:lstStyle/>
                    <a:p>
                      <a:pPr algn="ctr"/>
                      <a:r>
                        <a:rPr lang="en-US" b="1" dirty="0"/>
                        <a:t>3.56</a:t>
                      </a:r>
                      <a:endParaRPr lang="en-US" b="1" dirty="0">
                        <a:solidFill>
                          <a:schemeClr val="accent1">
                            <a:lumMod val="50000"/>
                          </a:schemeClr>
                        </a:solidFill>
                      </a:endParaRPr>
                    </a:p>
                  </a:txBody>
                  <a:tcPr marL="95840" marR="95840" anchor="ctr"/>
                </a:tc>
                <a:tc>
                  <a:txBody>
                    <a:bodyPr/>
                    <a:lstStyle/>
                    <a:p>
                      <a:pPr algn="ctr"/>
                      <a:r>
                        <a:rPr lang="en-US" b="1" dirty="0"/>
                        <a:t>4.50</a:t>
                      </a:r>
                      <a:endParaRPr lang="en-US" b="1" dirty="0">
                        <a:solidFill>
                          <a:schemeClr val="accent1">
                            <a:lumMod val="50000"/>
                          </a:schemeClr>
                        </a:solidFill>
                      </a:endParaRPr>
                    </a:p>
                  </a:txBody>
                  <a:tcPr marL="95840" marR="958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t>&lt; 0.01</a:t>
                      </a:r>
                      <a:endParaRPr lang="en-US" sz="1000" b="1" i="1" dirty="0">
                        <a:solidFill>
                          <a:schemeClr val="tx1"/>
                        </a:solidFill>
                      </a:endParaRPr>
                    </a:p>
                  </a:txBody>
                  <a:tcPr marL="95840" marR="95840" anchor="ctr"/>
                </a:tc>
                <a:extLst>
                  <a:ext uri="{0D108BD9-81ED-4DB2-BD59-A6C34878D82A}">
                    <a16:rowId xmlns:a16="http://schemas.microsoft.com/office/drawing/2014/main" val="2955641615"/>
                  </a:ext>
                </a:extLst>
              </a:tr>
              <a:tr h="370840">
                <a:tc>
                  <a:txBody>
                    <a:bodyPr/>
                    <a:lstStyle/>
                    <a:p>
                      <a:r>
                        <a:rPr lang="en-US" b="1" dirty="0"/>
                        <a:t>C.I.</a:t>
                      </a:r>
                      <a:r>
                        <a:rPr lang="en-US" b="1" baseline="0" dirty="0"/>
                        <a:t> </a:t>
                      </a:r>
                      <a:r>
                        <a:rPr lang="en-US" sz="1200" b="1" baseline="0" dirty="0"/>
                        <a:t>(l/min/m</a:t>
                      </a:r>
                      <a:r>
                        <a:rPr lang="en-US" sz="1200" b="1" baseline="30000" dirty="0"/>
                        <a:t>2</a:t>
                      </a:r>
                      <a:r>
                        <a:rPr lang="en-US" sz="1200" b="1" baseline="0" dirty="0"/>
                        <a:t>)</a:t>
                      </a:r>
                      <a:endParaRPr lang="en-US" sz="1200" b="1" baseline="30000" dirty="0"/>
                    </a:p>
                  </a:txBody>
                  <a:tcPr marL="95840" marR="95840" anchor="ctr"/>
                </a:tc>
                <a:tc>
                  <a:txBody>
                    <a:bodyPr/>
                    <a:lstStyle/>
                    <a:p>
                      <a:pPr algn="ctr"/>
                      <a:r>
                        <a:rPr lang="en-US" sz="1000" b="1" dirty="0"/>
                        <a:t>79</a:t>
                      </a:r>
                      <a:endParaRPr lang="en-US" sz="1000" b="1" dirty="0">
                        <a:solidFill>
                          <a:schemeClr val="tx1"/>
                        </a:solidFill>
                      </a:endParaRPr>
                    </a:p>
                  </a:txBody>
                  <a:tcPr marL="95840" marR="95840" anchor="ctr"/>
                </a:tc>
                <a:tc>
                  <a:txBody>
                    <a:bodyPr/>
                    <a:lstStyle/>
                    <a:p>
                      <a:pPr algn="ctr"/>
                      <a:r>
                        <a:rPr lang="en-US" b="1" dirty="0"/>
                        <a:t>1.76</a:t>
                      </a:r>
                      <a:endParaRPr lang="en-US" b="1" dirty="0">
                        <a:solidFill>
                          <a:schemeClr val="accent1">
                            <a:lumMod val="50000"/>
                          </a:schemeClr>
                        </a:solidFill>
                      </a:endParaRPr>
                    </a:p>
                  </a:txBody>
                  <a:tcPr marL="95840" marR="95840" anchor="ctr"/>
                </a:tc>
                <a:tc>
                  <a:txBody>
                    <a:bodyPr/>
                    <a:lstStyle/>
                    <a:p>
                      <a:pPr algn="ctr"/>
                      <a:r>
                        <a:rPr lang="en-US" b="1" dirty="0"/>
                        <a:t>2.32</a:t>
                      </a:r>
                      <a:endParaRPr lang="en-US" b="1" dirty="0">
                        <a:solidFill>
                          <a:schemeClr val="accent1">
                            <a:lumMod val="50000"/>
                          </a:schemeClr>
                        </a:solidFill>
                      </a:endParaRPr>
                    </a:p>
                  </a:txBody>
                  <a:tcPr marL="95840" marR="958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t>&lt; 0.01</a:t>
                      </a:r>
                      <a:endParaRPr lang="en-US" sz="1000" b="1" i="1" dirty="0">
                        <a:solidFill>
                          <a:schemeClr val="tx1"/>
                        </a:solidFill>
                      </a:endParaRPr>
                    </a:p>
                  </a:txBody>
                  <a:tcPr marL="95840" marR="95840" anchor="ctr"/>
                </a:tc>
                <a:extLst>
                  <a:ext uri="{0D108BD9-81ED-4DB2-BD59-A6C34878D82A}">
                    <a16:rowId xmlns:a16="http://schemas.microsoft.com/office/drawing/2014/main" val="2774703000"/>
                  </a:ext>
                </a:extLst>
              </a:tr>
            </a:tbl>
          </a:graphicData>
        </a:graphic>
      </p:graphicFrame>
      <p:sp>
        <p:nvSpPr>
          <p:cNvPr id="4" name="Text Placeholder 3"/>
          <p:cNvSpPr>
            <a:spLocks noGrp="1"/>
          </p:cNvSpPr>
          <p:nvPr>
            <p:ph type="body" sz="quarter" idx="13"/>
          </p:nvPr>
        </p:nvSpPr>
        <p:spPr/>
        <p:txBody>
          <a:bodyPr/>
          <a:lstStyle/>
          <a:p>
            <a:endParaRPr lang="en-US" dirty="0"/>
          </a:p>
        </p:txBody>
      </p:sp>
      <p:sp>
        <p:nvSpPr>
          <p:cNvPr id="5" name="Title 4"/>
          <p:cNvSpPr>
            <a:spLocks noGrp="1"/>
          </p:cNvSpPr>
          <p:nvPr>
            <p:ph type="title"/>
          </p:nvPr>
        </p:nvSpPr>
        <p:spPr/>
        <p:txBody>
          <a:bodyPr/>
          <a:lstStyle/>
          <a:p>
            <a:r>
              <a:rPr lang="en-US" dirty="0">
                <a:solidFill>
                  <a:schemeClr val="tx1"/>
                </a:solidFill>
              </a:rPr>
              <a:t>Hemodynamics with the 50cc IAB Catheter</a:t>
            </a:r>
            <a:endParaRPr lang="en-US" dirty="0"/>
          </a:p>
        </p:txBody>
      </p:sp>
      <p:sp>
        <p:nvSpPr>
          <p:cNvPr id="6" name="Date Placeholder 5"/>
          <p:cNvSpPr>
            <a:spLocks noGrp="1"/>
          </p:cNvSpPr>
          <p:nvPr>
            <p:ph type="dt" sz="half" idx="15"/>
          </p:nvPr>
        </p:nvSpPr>
        <p:spPr/>
        <p:txBody>
          <a:bodyPr/>
          <a:lstStyle/>
          <a:p>
            <a:fld id="{EF8BDEAC-42B5-4C1D-B748-2C8CD398458C}" type="datetime3">
              <a:rPr lang="en-US" smtClean="0"/>
              <a:t>4 May 2020</a:t>
            </a:fld>
            <a:endParaRPr lang="en-US" dirty="0"/>
          </a:p>
        </p:txBody>
      </p:sp>
      <p:sp>
        <p:nvSpPr>
          <p:cNvPr id="7" name="Slide Number Placeholder 6"/>
          <p:cNvSpPr>
            <a:spLocks noGrp="1"/>
          </p:cNvSpPr>
          <p:nvPr>
            <p:ph type="sldNum" sz="quarter" idx="17"/>
          </p:nvPr>
        </p:nvSpPr>
        <p:spPr/>
        <p:txBody>
          <a:bodyPr/>
          <a:lstStyle/>
          <a:p>
            <a:r>
              <a:rPr lang="en-US" dirty="0"/>
              <a:t>Page </a:t>
            </a:r>
            <a:fld id="{11A20EE6-9D0E-4D2E-AC18-D673A8617645}" type="slidenum">
              <a:rPr lang="en-US" smtClean="0"/>
              <a:pPr/>
              <a:t>28</a:t>
            </a:fld>
            <a:endParaRPr lang="en-US" dirty="0"/>
          </a:p>
        </p:txBody>
      </p:sp>
      <p:sp>
        <p:nvSpPr>
          <p:cNvPr id="9" name="Text Box 4"/>
          <p:cNvSpPr txBox="1">
            <a:spLocks noChangeArrowheads="1"/>
          </p:cNvSpPr>
          <p:nvPr/>
        </p:nvSpPr>
        <p:spPr bwMode="auto">
          <a:xfrm>
            <a:off x="609600" y="6032956"/>
            <a:ext cx="31646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800" dirty="0"/>
              <a:t>Visveswaran,G et al</a:t>
            </a:r>
            <a:r>
              <a:rPr lang="en-US" altLang="en-US" sz="800" i="1" dirty="0"/>
              <a:t>. Cath Cardiovasc Intervent </a:t>
            </a:r>
            <a:r>
              <a:rPr lang="en-US" altLang="en-US" sz="800" dirty="0"/>
              <a:t>2017; 90: e63-72</a:t>
            </a:r>
          </a:p>
        </p:txBody>
      </p:sp>
      <p:sp>
        <p:nvSpPr>
          <p:cNvPr id="3" name="Footer Placeholder 2"/>
          <p:cNvSpPr>
            <a:spLocks noGrp="1"/>
          </p:cNvSpPr>
          <p:nvPr>
            <p:ph type="ftr" sz="quarter" idx="16"/>
          </p:nvPr>
        </p:nvSpPr>
        <p:spPr/>
        <p:txBody>
          <a:bodyPr/>
          <a:lstStyle/>
          <a:p>
            <a:r>
              <a:rPr lang="en-US" dirty="0"/>
              <a:t>ML-0877 Rev A MCV0010089 REVA </a:t>
            </a:r>
          </a:p>
        </p:txBody>
      </p:sp>
    </p:spTree>
    <p:extLst>
      <p:ext uri="{BB962C8B-B14F-4D97-AF65-F5344CB8AC3E}">
        <p14:creationId xmlns:p14="http://schemas.microsoft.com/office/powerpoint/2010/main" val="363744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a:t>Examine hemodynamic and clinical correlates of use of an intra-aortic balloon pump catheter in a single center</a:t>
            </a:r>
          </a:p>
        </p:txBody>
      </p:sp>
      <p:sp>
        <p:nvSpPr>
          <p:cNvPr id="19" name="Content Placeholder 18"/>
          <p:cNvSpPr>
            <a:spLocks noGrp="1"/>
          </p:cNvSpPr>
          <p:nvPr>
            <p:ph idx="14"/>
          </p:nvPr>
        </p:nvSpPr>
        <p:spPr/>
        <p:txBody>
          <a:bodyPr/>
          <a:lstStyle/>
          <a:p>
            <a:endParaRPr lang="en-US" dirty="0"/>
          </a:p>
        </p:txBody>
      </p:sp>
      <p:sp>
        <p:nvSpPr>
          <p:cNvPr id="12" name="Content Placeholder 11"/>
          <p:cNvSpPr>
            <a:spLocks noGrp="1"/>
          </p:cNvSpPr>
          <p:nvPr>
            <p:ph idx="17"/>
          </p:nvPr>
        </p:nvSpPr>
        <p:spPr/>
        <p:txBody>
          <a:bodyPr/>
          <a:lstStyle/>
          <a:p>
            <a:pPr marL="285750" indent="-285750">
              <a:buFont typeface="Arial" panose="020B0604020202020204" pitchFamily="34" charset="0"/>
              <a:buChar char="•"/>
            </a:pPr>
            <a:r>
              <a:rPr lang="en-US" dirty="0"/>
              <a:t>Seventy-six patients had paired measurements of cardiac output</a:t>
            </a:r>
          </a:p>
          <a:p>
            <a:pPr marL="285750" indent="-285750">
              <a:buFont typeface="Arial" panose="020B0604020202020204" pitchFamily="34" charset="0"/>
              <a:buChar char="•"/>
            </a:pPr>
            <a:r>
              <a:rPr lang="en-US" dirty="0"/>
              <a:t>All patients who received IABC with a 50cc balloon for at least 1 hour were included in this retrospective chart review study.</a:t>
            </a:r>
          </a:p>
          <a:p>
            <a:pPr marL="285750" indent="-285750">
              <a:buFont typeface="Arial" panose="020B0604020202020204" pitchFamily="34" charset="0"/>
              <a:buChar char="•"/>
            </a:pPr>
            <a:r>
              <a:rPr lang="en-US" dirty="0"/>
              <a:t>Demographics, comorbidities, lab values, and hemodynamic parameters were recorded at baseline and 15 hours post insertion</a:t>
            </a:r>
          </a:p>
        </p:txBody>
      </p:sp>
      <p:sp>
        <p:nvSpPr>
          <p:cNvPr id="18" name="Text Placeholder 17"/>
          <p:cNvSpPr>
            <a:spLocks noGrp="1"/>
          </p:cNvSpPr>
          <p:nvPr>
            <p:ph type="body" sz="quarter" idx="13"/>
          </p:nvPr>
        </p:nvSpPr>
        <p:spPr/>
        <p:txBody>
          <a:bodyPr/>
          <a:lstStyle/>
          <a:p>
            <a:r>
              <a:rPr lang="en-US" altLang="en-US" dirty="0"/>
              <a:t>Baran, D et al, </a:t>
            </a:r>
            <a:r>
              <a:rPr lang="en-US" altLang="en-US" i="1" dirty="0"/>
              <a:t>Cath Cardiovasc Intervent </a:t>
            </a:r>
            <a:r>
              <a:rPr lang="en-US" dirty="0"/>
              <a:t>2018 Oct 1;92(4):703-710</a:t>
            </a:r>
            <a:endParaRPr lang="en-US" altLang="en-US" dirty="0"/>
          </a:p>
          <a:p>
            <a:endParaRPr lang="en-US" dirty="0"/>
          </a:p>
        </p:txBody>
      </p:sp>
      <p:sp>
        <p:nvSpPr>
          <p:cNvPr id="13" name="Text Placeholder 12"/>
          <p:cNvSpPr>
            <a:spLocks noGrp="1"/>
          </p:cNvSpPr>
          <p:nvPr>
            <p:ph type="body" sz="quarter" idx="22"/>
          </p:nvPr>
        </p:nvSpPr>
        <p:spPr/>
        <p:txBody>
          <a:bodyPr/>
          <a:lstStyle/>
          <a:p>
            <a:r>
              <a:rPr lang="en-US" dirty="0"/>
              <a:t>Objectives</a:t>
            </a:r>
          </a:p>
        </p:txBody>
      </p:sp>
      <p:sp>
        <p:nvSpPr>
          <p:cNvPr id="14" name="Text Placeholder 13"/>
          <p:cNvSpPr>
            <a:spLocks noGrp="1"/>
          </p:cNvSpPr>
          <p:nvPr>
            <p:ph type="body" sz="quarter" idx="23"/>
          </p:nvPr>
        </p:nvSpPr>
        <p:spPr/>
        <p:txBody>
          <a:bodyPr/>
          <a:lstStyle/>
          <a:p>
            <a:r>
              <a:rPr lang="en-US" dirty="0"/>
              <a:t>Methods</a:t>
            </a:r>
          </a:p>
        </p:txBody>
      </p:sp>
      <p:sp>
        <p:nvSpPr>
          <p:cNvPr id="20" name="Text Placeholder 19"/>
          <p:cNvSpPr>
            <a:spLocks noGrp="1"/>
          </p:cNvSpPr>
          <p:nvPr>
            <p:ph type="body" sz="quarter" idx="24"/>
          </p:nvPr>
        </p:nvSpPr>
        <p:spPr/>
        <p:txBody>
          <a:bodyPr/>
          <a:lstStyle/>
          <a:p>
            <a:endParaRPr lang="en-US" dirty="0"/>
          </a:p>
        </p:txBody>
      </p:sp>
      <p:sp>
        <p:nvSpPr>
          <p:cNvPr id="8" name="Title 7"/>
          <p:cNvSpPr>
            <a:spLocks noGrp="1"/>
          </p:cNvSpPr>
          <p:nvPr>
            <p:ph type="title"/>
          </p:nvPr>
        </p:nvSpPr>
        <p:spPr/>
        <p:txBody>
          <a:bodyPr/>
          <a:lstStyle/>
          <a:p>
            <a:r>
              <a:rPr lang="en-US" dirty="0"/>
              <a:t>Differential Responses to Larger Volume Intra-Aortic Balloon Counterpulsation: Hemodynamic and Clinical Outcomes</a:t>
            </a:r>
          </a:p>
        </p:txBody>
      </p:sp>
      <p:sp>
        <p:nvSpPr>
          <p:cNvPr id="6" name="Date Placeholder 5"/>
          <p:cNvSpPr>
            <a:spLocks noGrp="1"/>
          </p:cNvSpPr>
          <p:nvPr>
            <p:ph type="dt" sz="half" idx="25"/>
          </p:nvPr>
        </p:nvSpPr>
        <p:spPr/>
        <p:txBody>
          <a:bodyPr/>
          <a:lstStyle/>
          <a:p>
            <a:fld id="{D8746592-55D0-47AE-BD9B-38912E93481D}" type="datetime3">
              <a:rPr lang="en-US" smtClean="0"/>
              <a:t>4 May 2020</a:t>
            </a:fld>
            <a:endParaRPr lang="en-US" dirty="0"/>
          </a:p>
        </p:txBody>
      </p:sp>
      <p:sp>
        <p:nvSpPr>
          <p:cNvPr id="7" name="Slide Number Placeholder 6"/>
          <p:cNvSpPr>
            <a:spLocks noGrp="1"/>
          </p:cNvSpPr>
          <p:nvPr>
            <p:ph type="sldNum" sz="quarter" idx="27"/>
          </p:nvPr>
        </p:nvSpPr>
        <p:spPr/>
        <p:txBody>
          <a:bodyPr/>
          <a:lstStyle/>
          <a:p>
            <a:r>
              <a:rPr lang="en-US" dirty="0"/>
              <a:t>Page </a:t>
            </a:r>
            <a:fld id="{11A20EE6-9D0E-4D2E-AC18-D673A8617645}" type="slidenum">
              <a:rPr lang="en-US" smtClean="0"/>
              <a:pPr/>
              <a:t>29</a:t>
            </a:fld>
            <a:endParaRPr lang="en-US" dirty="0"/>
          </a:p>
        </p:txBody>
      </p:sp>
      <p:sp>
        <p:nvSpPr>
          <p:cNvPr id="2" name="Footer Placeholder 1"/>
          <p:cNvSpPr>
            <a:spLocks noGrp="1"/>
          </p:cNvSpPr>
          <p:nvPr>
            <p:ph type="ftr" sz="quarter" idx="26"/>
          </p:nvPr>
        </p:nvSpPr>
        <p:spPr/>
        <p:txBody>
          <a:bodyPr/>
          <a:lstStyle/>
          <a:p>
            <a:r>
              <a:rPr lang="en-US" dirty="0"/>
              <a:t>ML-0877 Rev A MCV0010089 REVA </a:t>
            </a:r>
          </a:p>
        </p:txBody>
      </p:sp>
    </p:spTree>
    <p:extLst>
      <p:ext uri="{BB962C8B-B14F-4D97-AF65-F5344CB8AC3E}">
        <p14:creationId xmlns:p14="http://schemas.microsoft.com/office/powerpoint/2010/main" val="2908630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sp>
        <p:nvSpPr>
          <p:cNvPr id="4" name="Title 3"/>
          <p:cNvSpPr>
            <a:spLocks noGrp="1"/>
          </p:cNvSpPr>
          <p:nvPr>
            <p:ph type="title"/>
          </p:nvPr>
        </p:nvSpPr>
        <p:spPr/>
        <p:txBody>
          <a:bodyPr/>
          <a:lstStyle/>
          <a:p>
            <a:r>
              <a:rPr lang="en-GB" dirty="0"/>
              <a:t>Benefits of IAB Therapy</a:t>
            </a:r>
            <a:endParaRPr lang="en-US" dirty="0"/>
          </a:p>
        </p:txBody>
      </p:sp>
      <p:sp>
        <p:nvSpPr>
          <p:cNvPr id="2" name="Date Placeholder 1"/>
          <p:cNvSpPr>
            <a:spLocks noGrp="1"/>
          </p:cNvSpPr>
          <p:nvPr>
            <p:ph type="dt" sz="half" idx="14"/>
          </p:nvPr>
        </p:nvSpPr>
        <p:spPr/>
        <p:txBody>
          <a:bodyPr/>
          <a:lstStyle/>
          <a:p>
            <a:fld id="{63A05E10-2D40-4168-84EB-FEA03C46C956}" type="datetime3">
              <a:rPr lang="en-US" smtClean="0"/>
              <a:t>4 May 2020</a:t>
            </a:fld>
            <a:endParaRPr lang="en-US" dirty="0"/>
          </a:p>
        </p:txBody>
      </p:sp>
      <p:sp>
        <p:nvSpPr>
          <p:cNvPr id="3" name="Slide Number Placeholder 2"/>
          <p:cNvSpPr>
            <a:spLocks noGrp="1"/>
          </p:cNvSpPr>
          <p:nvPr>
            <p:ph type="sldNum" sz="quarter" idx="16"/>
          </p:nvPr>
        </p:nvSpPr>
        <p:spPr/>
        <p:txBody>
          <a:bodyPr/>
          <a:lstStyle/>
          <a:p>
            <a:r>
              <a:rPr lang="en-US" dirty="0"/>
              <a:t>Page </a:t>
            </a:r>
            <a:fld id="{11A20EE6-9D0E-4D2E-AC18-D673A8617645}" type="slidenum">
              <a:rPr lang="en-US" smtClean="0"/>
              <a:pPr/>
              <a:t>3</a:t>
            </a:fld>
            <a:endParaRPr lang="en-US" dirty="0"/>
          </a:p>
        </p:txBody>
      </p:sp>
      <p:sp>
        <p:nvSpPr>
          <p:cNvPr id="7" name="Text Placeholder 6"/>
          <p:cNvSpPr>
            <a:spLocks noGrp="1"/>
          </p:cNvSpPr>
          <p:nvPr>
            <p:ph type="body" sz="quarter" idx="13"/>
          </p:nvPr>
        </p:nvSpPr>
        <p:spPr/>
        <p:txBody>
          <a:bodyPr/>
          <a:lstStyle/>
          <a:p>
            <a:endParaRPr lang="en-US" dirty="0"/>
          </a:p>
        </p:txBody>
      </p:sp>
      <p:sp>
        <p:nvSpPr>
          <p:cNvPr id="10" name="Rectangle 9"/>
          <p:cNvSpPr/>
          <p:nvPr/>
        </p:nvSpPr>
        <p:spPr>
          <a:xfrm>
            <a:off x="1466850" y="4343400"/>
            <a:ext cx="3463190" cy="738664"/>
          </a:xfrm>
          <a:prstGeom prst="rect">
            <a:avLst/>
          </a:prstGeom>
          <a:solidFill>
            <a:srgbClr val="F39200"/>
          </a:solidFill>
        </p:spPr>
        <p:txBody>
          <a:bodyPr wrap="square">
            <a:spAutoFit/>
          </a:bodyPr>
          <a:lstStyle/>
          <a:p>
            <a:r>
              <a:rPr lang="en-US" sz="1400" dirty="0">
                <a:solidFill>
                  <a:schemeClr val="bg1"/>
                </a:solidFill>
                <a:sym typeface="Wingdings"/>
              </a:rPr>
              <a:t>↑ Coronary Perfusion Pressure</a:t>
            </a:r>
          </a:p>
          <a:p>
            <a:r>
              <a:rPr lang="en-US" sz="1400" dirty="0">
                <a:solidFill>
                  <a:schemeClr val="bg1"/>
                </a:solidFill>
                <a:sym typeface="Wingdings"/>
              </a:rPr>
              <a:t>↑ Coronary Blood Flow</a:t>
            </a:r>
          </a:p>
          <a:p>
            <a:r>
              <a:rPr lang="en-US" sz="1400" dirty="0">
                <a:solidFill>
                  <a:schemeClr val="bg1"/>
                </a:solidFill>
                <a:sym typeface="Wingdings"/>
              </a:rPr>
              <a:t>↑ Myocardial Oxygen Supply </a:t>
            </a:r>
            <a:endParaRPr lang="en-US" sz="1400" dirty="0">
              <a:solidFill>
                <a:schemeClr val="bg1"/>
              </a:solidFill>
            </a:endParaRPr>
          </a:p>
        </p:txBody>
      </p:sp>
      <p:sp>
        <p:nvSpPr>
          <p:cNvPr id="11" name="Rectangle 10"/>
          <p:cNvSpPr/>
          <p:nvPr/>
        </p:nvSpPr>
        <p:spPr>
          <a:xfrm>
            <a:off x="7259781" y="4343400"/>
            <a:ext cx="3560619" cy="954107"/>
          </a:xfrm>
          <a:prstGeom prst="rect">
            <a:avLst/>
          </a:prstGeom>
          <a:solidFill>
            <a:srgbClr val="F39200"/>
          </a:solidFill>
        </p:spPr>
        <p:txBody>
          <a:bodyPr wrap="square">
            <a:spAutoFit/>
          </a:bodyPr>
          <a:lstStyle/>
          <a:p>
            <a:r>
              <a:rPr lang="en-US" sz="1400" dirty="0">
                <a:solidFill>
                  <a:prstClr val="white"/>
                </a:solidFill>
                <a:sym typeface="Wingdings"/>
              </a:rPr>
              <a:t>↓ LV Wall Tension/Afterload</a:t>
            </a:r>
          </a:p>
          <a:p>
            <a:r>
              <a:rPr lang="en-US" sz="1400" dirty="0">
                <a:solidFill>
                  <a:prstClr val="white"/>
                </a:solidFill>
                <a:sym typeface="Wingdings"/>
              </a:rPr>
              <a:t>↓ LVEDP</a:t>
            </a:r>
          </a:p>
          <a:p>
            <a:r>
              <a:rPr lang="en-US" sz="1400" dirty="0">
                <a:solidFill>
                  <a:prstClr val="white"/>
                </a:solidFill>
                <a:sym typeface="Wingdings"/>
              </a:rPr>
              <a:t>↑ Cardiac Output</a:t>
            </a:r>
          </a:p>
          <a:p>
            <a:r>
              <a:rPr lang="en-US" sz="1400" dirty="0">
                <a:solidFill>
                  <a:prstClr val="white"/>
                </a:solidFill>
                <a:sym typeface="Wingdings"/>
              </a:rPr>
              <a:t>↓ Myocardial Oxygen Demand</a:t>
            </a:r>
          </a:p>
        </p:txBody>
      </p:sp>
      <p:sp>
        <p:nvSpPr>
          <p:cNvPr id="12" name="Rectangle 11"/>
          <p:cNvSpPr/>
          <p:nvPr/>
        </p:nvSpPr>
        <p:spPr>
          <a:xfrm>
            <a:off x="3276600" y="5105201"/>
            <a:ext cx="6172200" cy="954107"/>
          </a:xfrm>
          <a:prstGeom prst="rect">
            <a:avLst/>
          </a:prstGeom>
        </p:spPr>
        <p:txBody>
          <a:bodyPr wrap="square">
            <a:spAutoFit/>
          </a:bodyPr>
          <a:lstStyle/>
          <a:p>
            <a:pPr>
              <a:spcAft>
                <a:spcPts val="0"/>
              </a:spcAft>
              <a:buClr>
                <a:srgbClr val="0046AD"/>
              </a:buClr>
              <a:buFont typeface="Arial"/>
              <a:buNone/>
              <a:defRPr/>
            </a:pPr>
            <a:r>
              <a:rPr lang="en-US" sz="1400" b="1" dirty="0"/>
              <a:t>Diastolic Augmentation</a:t>
            </a:r>
          </a:p>
          <a:p>
            <a:pPr marL="285750" indent="-285750">
              <a:spcAft>
                <a:spcPts val="0"/>
              </a:spcAft>
              <a:buClr>
                <a:srgbClr val="0046AD"/>
              </a:buClr>
              <a:buFont typeface="Arial" panose="020B0604020202020204" pitchFamily="34" charset="0"/>
              <a:buChar char="•"/>
              <a:defRPr/>
            </a:pPr>
            <a:r>
              <a:rPr lang="en-US" sz="1400" dirty="0"/>
              <a:t>Difference between non-augmented and augmented diastolic pressure</a:t>
            </a:r>
            <a:endParaRPr lang="en-US" sz="1400" b="1" dirty="0"/>
          </a:p>
          <a:p>
            <a:pPr>
              <a:spcAft>
                <a:spcPts val="0"/>
              </a:spcAft>
              <a:buClr>
                <a:srgbClr val="0046AD"/>
              </a:buClr>
              <a:buFont typeface="Arial"/>
              <a:buNone/>
              <a:defRPr/>
            </a:pPr>
            <a:r>
              <a:rPr lang="en-US" sz="1400" b="1" dirty="0"/>
              <a:t>Systolic Unloading</a:t>
            </a:r>
            <a:r>
              <a:rPr lang="en-US" sz="1400" dirty="0"/>
              <a:t> </a:t>
            </a:r>
          </a:p>
          <a:p>
            <a:pPr marL="285750" indent="-285750">
              <a:spcAft>
                <a:spcPts val="0"/>
              </a:spcAft>
              <a:buClr>
                <a:srgbClr val="0046AD"/>
              </a:buClr>
              <a:buFont typeface="Arial" panose="020B0604020202020204" pitchFamily="34" charset="0"/>
              <a:buChar char="•"/>
              <a:defRPr/>
            </a:pPr>
            <a:r>
              <a:rPr lang="en-US" sz="1400" dirty="0"/>
              <a:t>Difference between unassisted systole and assisted systole pressure</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295" y="1676400"/>
            <a:ext cx="468630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2571510" y="3810000"/>
            <a:ext cx="1234825" cy="400110"/>
          </a:xfrm>
          <a:prstGeom prst="rect">
            <a:avLst/>
          </a:prstGeom>
          <a:noFill/>
        </p:spPr>
        <p:txBody>
          <a:bodyPr wrap="none" rtlCol="0">
            <a:spAutoFit/>
          </a:bodyPr>
          <a:lstStyle/>
          <a:p>
            <a:r>
              <a:rPr lang="en-US" sz="2000" b="1" dirty="0">
                <a:solidFill>
                  <a:prstClr val="black"/>
                </a:solidFill>
              </a:rPr>
              <a:t>IABP 1:1</a:t>
            </a:r>
          </a:p>
        </p:txBody>
      </p:sp>
      <p:pic>
        <p:nvPicPr>
          <p:cNvPr id="1638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2120"/>
          <a:stretch/>
        </p:blipFill>
        <p:spPr bwMode="auto">
          <a:xfrm>
            <a:off x="6477000" y="1714763"/>
            <a:ext cx="467677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8493252" y="3886200"/>
            <a:ext cx="1234825" cy="400110"/>
          </a:xfrm>
          <a:prstGeom prst="rect">
            <a:avLst/>
          </a:prstGeom>
          <a:noFill/>
        </p:spPr>
        <p:txBody>
          <a:bodyPr wrap="none" rtlCol="0">
            <a:spAutoFit/>
          </a:bodyPr>
          <a:lstStyle/>
          <a:p>
            <a:r>
              <a:rPr lang="en-US" sz="2000" b="1" dirty="0">
                <a:solidFill>
                  <a:prstClr val="black"/>
                </a:solidFill>
              </a:rPr>
              <a:t>IABP 1:2</a:t>
            </a:r>
          </a:p>
        </p:txBody>
      </p:sp>
      <p:sp>
        <p:nvSpPr>
          <p:cNvPr id="6" name="Footer Placeholder 5"/>
          <p:cNvSpPr>
            <a:spLocks noGrp="1"/>
          </p:cNvSpPr>
          <p:nvPr>
            <p:ph type="ftr" sz="quarter" idx="15"/>
          </p:nvPr>
        </p:nvSpPr>
        <p:spPr/>
        <p:txBody>
          <a:bodyPr/>
          <a:lstStyle/>
          <a:p>
            <a:r>
              <a:rPr lang="en-US" dirty="0"/>
              <a:t>ML-0877 Rev A MCV0010089 REVA </a:t>
            </a:r>
          </a:p>
        </p:txBody>
      </p:sp>
      <p:sp>
        <p:nvSpPr>
          <p:cNvPr id="8" name="TextBox 7"/>
          <p:cNvSpPr txBox="1"/>
          <p:nvPr/>
        </p:nvSpPr>
        <p:spPr>
          <a:xfrm>
            <a:off x="648500" y="6075362"/>
            <a:ext cx="3496200" cy="96838"/>
          </a:xfrm>
          <a:prstGeom prst="rect">
            <a:avLst/>
          </a:prstGeom>
          <a:noFill/>
          <a:ln w="6350">
            <a:noFill/>
          </a:ln>
        </p:spPr>
        <p:txBody>
          <a:bodyPr vert="horz" wrap="square" lIns="36000" tIns="36000" rIns="36000" bIns="36000" rtlCol="0">
            <a:noAutofit/>
          </a:bodyPr>
          <a:lstStyle/>
          <a:p>
            <a:pPr>
              <a:spcBef>
                <a:spcPts val="600"/>
              </a:spcBef>
            </a:pPr>
            <a:r>
              <a:rPr lang="en-US" sz="800" dirty="0" err="1">
                <a:solidFill>
                  <a:srgbClr val="000000"/>
                </a:solidFill>
                <a:latin typeface="+mj-lt"/>
              </a:rPr>
              <a:t>Parissis</a:t>
            </a:r>
            <a:r>
              <a:rPr lang="en-US" sz="800" dirty="0">
                <a:solidFill>
                  <a:srgbClr val="000000"/>
                </a:solidFill>
                <a:latin typeface="+mj-lt"/>
              </a:rPr>
              <a:t> et al. </a:t>
            </a:r>
            <a:r>
              <a:rPr lang="en-US" sz="800" i="1" dirty="0">
                <a:solidFill>
                  <a:srgbClr val="000000"/>
                </a:solidFill>
                <a:latin typeface="+mj-lt"/>
              </a:rPr>
              <a:t>Journal of Cardiothoracic Surgery </a:t>
            </a:r>
            <a:r>
              <a:rPr lang="en-US" sz="800" dirty="0">
                <a:solidFill>
                  <a:srgbClr val="000000"/>
                </a:solidFill>
                <a:latin typeface="+mj-lt"/>
              </a:rPr>
              <a:t>(2016) 11:122</a:t>
            </a:r>
            <a:r>
              <a:rPr lang="en-US" sz="800" dirty="0">
                <a:latin typeface="+mj-lt"/>
              </a:rPr>
              <a:t> </a:t>
            </a:r>
          </a:p>
        </p:txBody>
      </p:sp>
    </p:spTree>
    <p:extLst>
      <p:ext uri="{BB962C8B-B14F-4D97-AF65-F5344CB8AC3E}">
        <p14:creationId xmlns:p14="http://schemas.microsoft.com/office/powerpoint/2010/main" val="2872254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285750" indent="-285750">
              <a:buFont typeface="Arial" panose="020B0604020202020204" pitchFamily="34" charset="0"/>
              <a:buChar char="•"/>
            </a:pPr>
            <a:r>
              <a:rPr lang="en-US" dirty="0"/>
              <a:t>This study along with the prior work on the 50 cc IAB</a:t>
            </a:r>
            <a:r>
              <a:rPr lang="en-US" baseline="30000" dirty="0"/>
              <a:t>1 </a:t>
            </a:r>
            <a:r>
              <a:rPr lang="en-US" dirty="0"/>
              <a:t>catheter provide an evidence base for rational use of the IABC when managing cardiogenic shock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 all patients respond the same to IAB therapy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79% of patients were responders with significant increases from baseline in cardiac output and index following IAB placement (p &lt;0.0001 for both comparisons)</a:t>
            </a:r>
            <a:r>
              <a:rPr lang="en-US" baseline="30000" dirty="0"/>
              <a:t>2</a:t>
            </a:r>
            <a:endParaRPr lang="en-US" dirty="0"/>
          </a:p>
          <a:p>
            <a:pPr marL="717750" lvl="2" indent="-285750">
              <a:buFont typeface="Courier New" panose="02070309020205020404" pitchFamily="49" charset="0"/>
              <a:buChar char="o"/>
            </a:pPr>
            <a:r>
              <a:rPr lang="en-US" dirty="0"/>
              <a:t>CO - 1.6 L/min (3.661.3 L/min to </a:t>
            </a:r>
            <a:r>
              <a:rPr lang="da-DK" dirty="0"/>
              <a:t>5.261.8 L/min)</a:t>
            </a:r>
          </a:p>
          <a:p>
            <a:pPr marL="717750" lvl="2" indent="-285750">
              <a:buFont typeface="Courier New" panose="02070309020205020404" pitchFamily="49" charset="0"/>
              <a:buChar char="o"/>
            </a:pPr>
            <a:r>
              <a:rPr lang="da-DK" dirty="0"/>
              <a:t>CI - 0.8 L/min (1.860.5 L/min/m</a:t>
            </a:r>
            <a:r>
              <a:rPr lang="da-DK" baseline="30000" dirty="0"/>
              <a:t>2</a:t>
            </a:r>
            <a:r>
              <a:rPr lang="da-DK" dirty="0"/>
              <a:t> to 2.660.8 L/min/m</a:t>
            </a:r>
            <a:r>
              <a:rPr lang="da-DK" baseline="30000" dirty="0"/>
              <a:t>2</a:t>
            </a:r>
            <a:r>
              <a:rPr lang="da-DK" dirty="0"/>
              <a:t>)</a:t>
            </a:r>
          </a:p>
        </p:txBody>
      </p:sp>
      <p:pic>
        <p:nvPicPr>
          <p:cNvPr id="12" name="Content Placeholder 11"/>
          <p:cNvPicPr>
            <a:picLocks noGrp="1" noChangeAspect="1"/>
          </p:cNvPicPr>
          <p:nvPr>
            <p:ph idx="14"/>
          </p:nvPr>
        </p:nvPicPr>
        <p:blipFill>
          <a:blip r:embed="rId3"/>
          <a:stretch>
            <a:fillRect/>
          </a:stretch>
        </p:blipFill>
        <p:spPr>
          <a:xfrm>
            <a:off x="6781799" y="1772272"/>
            <a:ext cx="4859407" cy="3333127"/>
          </a:xfrm>
          <a:prstGeom prst="rect">
            <a:avLst/>
          </a:prstGeom>
        </p:spPr>
      </p:pic>
      <p:sp>
        <p:nvSpPr>
          <p:cNvPr id="3" name="Text Placeholder 2"/>
          <p:cNvSpPr>
            <a:spLocks noGrp="1"/>
          </p:cNvSpPr>
          <p:nvPr>
            <p:ph type="body" sz="quarter" idx="13"/>
          </p:nvPr>
        </p:nvSpPr>
        <p:spPr/>
        <p:txBody>
          <a:bodyPr/>
          <a:lstStyle/>
          <a:p>
            <a:endParaRPr lang="en-US" dirty="0"/>
          </a:p>
        </p:txBody>
      </p:sp>
      <p:sp>
        <p:nvSpPr>
          <p:cNvPr id="8" name="Title 7"/>
          <p:cNvSpPr>
            <a:spLocks noGrp="1"/>
          </p:cNvSpPr>
          <p:nvPr>
            <p:ph type="title"/>
          </p:nvPr>
        </p:nvSpPr>
        <p:spPr/>
        <p:txBody>
          <a:bodyPr/>
          <a:lstStyle/>
          <a:p>
            <a:r>
              <a:rPr lang="en-US" dirty="0"/>
              <a:t>Improvement in Cardiac Output With 50cc IAB</a:t>
            </a:r>
          </a:p>
        </p:txBody>
      </p:sp>
      <p:sp>
        <p:nvSpPr>
          <p:cNvPr id="4" name="Date Placeholder 3"/>
          <p:cNvSpPr>
            <a:spLocks noGrp="1"/>
          </p:cNvSpPr>
          <p:nvPr>
            <p:ph type="dt" sz="half" idx="15"/>
          </p:nvPr>
        </p:nvSpPr>
        <p:spPr/>
        <p:txBody>
          <a:bodyPr/>
          <a:lstStyle/>
          <a:p>
            <a:fld id="{EEAC3232-2A29-4797-B0D3-EA0A7F291DE2}" type="datetime3">
              <a:rPr lang="en-US" smtClean="0"/>
              <a:t>4 May 2020</a:t>
            </a:fld>
            <a:endParaRPr lang="en-US" dirty="0"/>
          </a:p>
        </p:txBody>
      </p:sp>
      <p:sp>
        <p:nvSpPr>
          <p:cNvPr id="6" name="Slide Number Placeholder 5"/>
          <p:cNvSpPr>
            <a:spLocks noGrp="1"/>
          </p:cNvSpPr>
          <p:nvPr>
            <p:ph type="sldNum" sz="quarter" idx="17"/>
          </p:nvPr>
        </p:nvSpPr>
        <p:spPr/>
        <p:txBody>
          <a:bodyPr/>
          <a:lstStyle/>
          <a:p>
            <a:r>
              <a:rPr lang="en-US" dirty="0"/>
              <a:t>Page </a:t>
            </a:r>
            <a:fld id="{11A20EE6-9D0E-4D2E-AC18-D673A8617645}" type="slidenum">
              <a:rPr lang="en-US" smtClean="0"/>
              <a:pPr/>
              <a:t>30</a:t>
            </a:fld>
            <a:endParaRPr lang="en-US" dirty="0"/>
          </a:p>
        </p:txBody>
      </p:sp>
      <p:sp>
        <p:nvSpPr>
          <p:cNvPr id="11" name="Text Box 4"/>
          <p:cNvSpPr txBox="1">
            <a:spLocks noChangeArrowheads="1"/>
          </p:cNvSpPr>
          <p:nvPr/>
        </p:nvSpPr>
        <p:spPr bwMode="auto">
          <a:xfrm>
            <a:off x="614425" y="5943600"/>
            <a:ext cx="339548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800" i="1" dirty="0"/>
              <a:t>1. </a:t>
            </a:r>
            <a:r>
              <a:rPr lang="en-US" altLang="en-US" sz="800" dirty="0"/>
              <a:t>Visveswaran G. et al</a:t>
            </a:r>
            <a:r>
              <a:rPr lang="en-US" altLang="en-US" sz="800" i="1" dirty="0"/>
              <a:t>. Cath Cardiovasc Intervent </a:t>
            </a:r>
            <a:r>
              <a:rPr lang="en-US" altLang="en-US" sz="800" dirty="0"/>
              <a:t>2017; 90: e63-72</a:t>
            </a:r>
          </a:p>
          <a:p>
            <a:r>
              <a:rPr lang="en-US" altLang="en-US" sz="800" i="1" dirty="0"/>
              <a:t>2. </a:t>
            </a:r>
            <a:r>
              <a:rPr lang="en-US" altLang="en-US" sz="800" dirty="0" err="1"/>
              <a:t>Baran</a:t>
            </a:r>
            <a:r>
              <a:rPr lang="en-US" altLang="en-US" sz="800" dirty="0"/>
              <a:t>, D et al, </a:t>
            </a:r>
            <a:r>
              <a:rPr lang="en-US" altLang="en-US" sz="800" i="1" dirty="0"/>
              <a:t>Cath Cardiovasc Intervent </a:t>
            </a:r>
            <a:r>
              <a:rPr lang="en-US" sz="800" dirty="0"/>
              <a:t>2018 Oct 1;92(4):703-710</a:t>
            </a:r>
            <a:endParaRPr lang="en-US" altLang="en-US" sz="800" dirty="0"/>
          </a:p>
        </p:txBody>
      </p:sp>
      <p:sp>
        <p:nvSpPr>
          <p:cNvPr id="2" name="Footer Placeholder 1"/>
          <p:cNvSpPr>
            <a:spLocks noGrp="1"/>
          </p:cNvSpPr>
          <p:nvPr>
            <p:ph type="ftr" sz="quarter" idx="16"/>
          </p:nvPr>
        </p:nvSpPr>
        <p:spPr>
          <a:xfrm>
            <a:off x="714615" y="6221413"/>
            <a:ext cx="8644808" cy="108000"/>
          </a:xfrm>
        </p:spPr>
        <p:txBody>
          <a:bodyPr/>
          <a:lstStyle/>
          <a:p>
            <a:r>
              <a:rPr lang="en-US" dirty="0"/>
              <a:t>ML-0877 Rev A MCV0010089 REVA </a:t>
            </a:r>
          </a:p>
        </p:txBody>
      </p:sp>
    </p:spTree>
    <p:extLst>
      <p:ext uri="{BB962C8B-B14F-4D97-AF65-F5344CB8AC3E}">
        <p14:creationId xmlns:p14="http://schemas.microsoft.com/office/powerpoint/2010/main" val="4195516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1231575273"/>
              </p:ext>
            </p:extLst>
          </p:nvPr>
        </p:nvGraphicFramePr>
        <p:xfrm>
          <a:off x="695325" y="1773238"/>
          <a:ext cx="10801352" cy="1558989"/>
        </p:xfrm>
        <a:graphic>
          <a:graphicData uri="http://schemas.openxmlformats.org/drawingml/2006/table">
            <a:tbl>
              <a:tblPr firstRow="1" bandRow="1">
                <a:tableStyleId>{1E171933-4619-4E11-9A3F-F7608DF75F80}</a:tableStyleId>
              </a:tblPr>
              <a:tblGrid>
                <a:gridCol w="2700338">
                  <a:extLst>
                    <a:ext uri="{9D8B030D-6E8A-4147-A177-3AD203B41FA5}">
                      <a16:colId xmlns:a16="http://schemas.microsoft.com/office/drawing/2014/main" val="1170117621"/>
                    </a:ext>
                  </a:extLst>
                </a:gridCol>
                <a:gridCol w="2700338">
                  <a:extLst>
                    <a:ext uri="{9D8B030D-6E8A-4147-A177-3AD203B41FA5}">
                      <a16:colId xmlns:a16="http://schemas.microsoft.com/office/drawing/2014/main" val="1632540014"/>
                    </a:ext>
                  </a:extLst>
                </a:gridCol>
                <a:gridCol w="2700338">
                  <a:extLst>
                    <a:ext uri="{9D8B030D-6E8A-4147-A177-3AD203B41FA5}">
                      <a16:colId xmlns:a16="http://schemas.microsoft.com/office/drawing/2014/main" val="1937054191"/>
                    </a:ext>
                  </a:extLst>
                </a:gridCol>
                <a:gridCol w="2700338">
                  <a:extLst>
                    <a:ext uri="{9D8B030D-6E8A-4147-A177-3AD203B41FA5}">
                      <a16:colId xmlns:a16="http://schemas.microsoft.com/office/drawing/2014/main" val="3522578196"/>
                    </a:ext>
                  </a:extLst>
                </a:gridCol>
              </a:tblGrid>
              <a:tr h="370840">
                <a:tc>
                  <a:txBody>
                    <a:bodyPr/>
                    <a:lstStyle/>
                    <a:p>
                      <a:pPr marL="0" marR="0" algn="ctr">
                        <a:lnSpc>
                          <a:spcPct val="107000"/>
                        </a:lnSpc>
                        <a:spcBef>
                          <a:spcPts val="0"/>
                        </a:spcBef>
                        <a:spcAft>
                          <a:spcPts val="0"/>
                        </a:spcAft>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tc>
                <a:tc>
                  <a:txBody>
                    <a:bodyPr/>
                    <a:lstStyle/>
                    <a:p>
                      <a:pPr marL="0" marR="0" algn="ctr">
                        <a:lnSpc>
                          <a:spcPct val="107000"/>
                        </a:lnSpc>
                        <a:spcBef>
                          <a:spcPts val="0"/>
                        </a:spcBef>
                        <a:spcAft>
                          <a:spcPts val="0"/>
                        </a:spcAft>
                      </a:pPr>
                      <a:r>
                        <a:rPr lang="en-US" sz="1400" b="1" dirty="0">
                          <a:effectLst/>
                        </a:rPr>
                        <a:t>Kapur</a:t>
                      </a: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n=26</a:t>
                      </a:r>
                    </a:p>
                  </a:txBody>
                  <a:tcPr marL="102870" marR="102870" marT="0" marB="0" anchor="ctr"/>
                </a:tc>
                <a:tc>
                  <a:txBody>
                    <a:bodyPr/>
                    <a:lstStyle/>
                    <a:p>
                      <a:pPr marL="0" marR="0" algn="ctr">
                        <a:lnSpc>
                          <a:spcPct val="107000"/>
                        </a:lnSpc>
                        <a:spcBef>
                          <a:spcPts val="0"/>
                        </a:spcBef>
                        <a:spcAft>
                          <a:spcPts val="0"/>
                        </a:spcAft>
                      </a:pPr>
                      <a:r>
                        <a:rPr lang="en-US" sz="1400" b="1" dirty="0">
                          <a:effectLst/>
                        </a:rPr>
                        <a:t>Visveswaran</a:t>
                      </a: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n=150</a:t>
                      </a:r>
                    </a:p>
                  </a:txBody>
                  <a:tcPr marL="102870" marR="102870" marT="0" marB="0" anchor="ctr"/>
                </a:tc>
                <a:tc>
                  <a:txBody>
                    <a:bodyPr/>
                    <a:lstStyle/>
                    <a:p>
                      <a:pPr marL="0" marR="0" algn="ctr">
                        <a:lnSpc>
                          <a:spcPct val="107000"/>
                        </a:lnSpc>
                        <a:spcBef>
                          <a:spcPts val="0"/>
                        </a:spcBef>
                        <a:spcAft>
                          <a:spcPts val="0"/>
                        </a:spcAft>
                      </a:pPr>
                      <a:r>
                        <a:rPr lang="en-US" sz="1400" b="1" dirty="0">
                          <a:effectLst/>
                        </a:rPr>
                        <a:t>Baran</a:t>
                      </a: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n=60</a:t>
                      </a:r>
                    </a:p>
                  </a:txBody>
                  <a:tcPr marL="102870" marR="102870" marT="0" marB="0" anchor="ctr"/>
                </a:tc>
                <a:extLst>
                  <a:ext uri="{0D108BD9-81ED-4DB2-BD59-A6C34878D82A}">
                    <a16:rowId xmlns:a16="http://schemas.microsoft.com/office/drawing/2014/main" val="3495684465"/>
                  </a:ext>
                </a:extLst>
              </a:tr>
              <a:tr h="370840">
                <a:tc>
                  <a:txBody>
                    <a:bodyPr/>
                    <a:lstStyle/>
                    <a:p>
                      <a:pPr marL="0" marR="0" algn="ctr">
                        <a:lnSpc>
                          <a:spcPct val="107000"/>
                        </a:lnSpc>
                        <a:spcBef>
                          <a:spcPts val="0"/>
                        </a:spcBef>
                        <a:spcAft>
                          <a:spcPts val="0"/>
                        </a:spcAft>
                      </a:pPr>
                      <a:r>
                        <a:rPr lang="en-US" sz="1600" b="1" dirty="0">
                          <a:solidFill>
                            <a:schemeClr val="tx1"/>
                          </a:solidFill>
                          <a:effectLst/>
                        </a:rPr>
                        <a:t>CO</a:t>
                      </a:r>
                      <a:r>
                        <a:rPr lang="en-US" sz="1600" b="1" baseline="30000" dirty="0">
                          <a:solidFill>
                            <a:schemeClr val="tx1"/>
                          </a:solidFill>
                          <a:effectLst/>
                        </a:rPr>
                        <a:t>*</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tc>
                <a:tc>
                  <a:txBody>
                    <a:bodyPr/>
                    <a:lstStyle/>
                    <a:p>
                      <a:pPr marL="0" marR="0" algn="ctr">
                        <a:lnSpc>
                          <a:spcPct val="107000"/>
                        </a:lnSpc>
                        <a:spcBef>
                          <a:spcPts val="0"/>
                        </a:spcBef>
                        <a:spcAft>
                          <a:spcPts val="0"/>
                        </a:spcAft>
                      </a:pPr>
                      <a:r>
                        <a:rPr lang="en-US" sz="1600" b="1" dirty="0">
                          <a:solidFill>
                            <a:schemeClr val="tx1"/>
                          </a:solidFill>
                          <a:effectLst/>
                        </a:rPr>
                        <a:t>+ 1.4 L/min</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tc>
                <a:tc>
                  <a:txBody>
                    <a:bodyPr/>
                    <a:lstStyle/>
                    <a:p>
                      <a:pPr marL="0" marR="0" algn="ctr">
                        <a:lnSpc>
                          <a:spcPct val="107000"/>
                        </a:lnSpc>
                        <a:spcBef>
                          <a:spcPts val="0"/>
                        </a:spcBef>
                        <a:spcAft>
                          <a:spcPts val="0"/>
                        </a:spcAft>
                      </a:pPr>
                      <a:r>
                        <a:rPr lang="en-US" sz="1600" b="1" dirty="0">
                          <a:solidFill>
                            <a:schemeClr val="tx1"/>
                          </a:solidFill>
                          <a:effectLst/>
                        </a:rPr>
                        <a:t>+ 1.03 L/min</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tc>
                <a:tc>
                  <a:txBody>
                    <a:bodyPr/>
                    <a:lstStyle/>
                    <a:p>
                      <a:pPr marL="0" marR="0" algn="ctr">
                        <a:lnSpc>
                          <a:spcPct val="107000"/>
                        </a:lnSpc>
                        <a:spcBef>
                          <a:spcPts val="0"/>
                        </a:spcBef>
                        <a:spcAft>
                          <a:spcPts val="0"/>
                        </a:spcAft>
                      </a:pPr>
                      <a:r>
                        <a:rPr lang="en-US" sz="1600" b="1" dirty="0">
                          <a:solidFill>
                            <a:schemeClr val="tx1"/>
                          </a:solidFill>
                          <a:effectLst/>
                        </a:rPr>
                        <a:t>+ 1.6 L/min</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tc>
                <a:extLst>
                  <a:ext uri="{0D108BD9-81ED-4DB2-BD59-A6C34878D82A}">
                    <a16:rowId xmlns:a16="http://schemas.microsoft.com/office/drawing/2014/main" val="2854050440"/>
                  </a:ext>
                </a:extLst>
              </a:tr>
              <a:tr h="370840">
                <a:tc>
                  <a:txBody>
                    <a:bodyPr/>
                    <a:lstStyle/>
                    <a:p>
                      <a:pPr marL="0" marR="0" algn="ctr">
                        <a:lnSpc>
                          <a:spcPct val="107000"/>
                        </a:lnSpc>
                        <a:spcBef>
                          <a:spcPts val="0"/>
                        </a:spcBef>
                        <a:spcAft>
                          <a:spcPts val="0"/>
                        </a:spcAft>
                      </a:pPr>
                      <a:r>
                        <a:rPr lang="en-US" sz="1600" b="1" dirty="0">
                          <a:solidFill>
                            <a:schemeClr val="tx1"/>
                          </a:solidFill>
                          <a:effectLst/>
                        </a:rPr>
                        <a:t>CI</a:t>
                      </a:r>
                      <a:r>
                        <a:rPr lang="en-US" sz="1600" b="1" baseline="30000" dirty="0">
                          <a:solidFill>
                            <a:schemeClr val="tx1"/>
                          </a:solidFill>
                          <a:effectLst/>
                        </a:rPr>
                        <a:t>*</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tc>
                <a:tc>
                  <a:txBody>
                    <a:bodyPr/>
                    <a:lstStyle/>
                    <a:p>
                      <a:pPr marL="0" marR="0" algn="ctr">
                        <a:lnSpc>
                          <a:spcPct val="107000"/>
                        </a:lnSpc>
                        <a:spcBef>
                          <a:spcPts val="0"/>
                        </a:spcBef>
                        <a:spcAft>
                          <a:spcPts val="0"/>
                        </a:spcAft>
                      </a:pPr>
                      <a:r>
                        <a:rPr lang="en-US" sz="1600" b="1" dirty="0">
                          <a:solidFill>
                            <a:schemeClr val="tx1"/>
                          </a:solidFill>
                          <a:effectLst/>
                        </a:rPr>
                        <a:t>+ 0.7 L/min/m</a:t>
                      </a:r>
                      <a:r>
                        <a:rPr lang="en-US" sz="1600" b="1" baseline="30000" dirty="0">
                          <a:solidFill>
                            <a:schemeClr val="tx1"/>
                          </a:solidFill>
                          <a:effectLst/>
                        </a:rPr>
                        <a:t>2</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tc>
                <a:tc>
                  <a:txBody>
                    <a:bodyPr/>
                    <a:lstStyle/>
                    <a:p>
                      <a:pPr marL="0" marR="0" algn="ctr">
                        <a:lnSpc>
                          <a:spcPct val="107000"/>
                        </a:lnSpc>
                        <a:spcBef>
                          <a:spcPts val="0"/>
                        </a:spcBef>
                        <a:spcAft>
                          <a:spcPts val="0"/>
                        </a:spcAft>
                      </a:pPr>
                      <a:r>
                        <a:rPr lang="en-US" sz="1600" b="1" dirty="0">
                          <a:solidFill>
                            <a:schemeClr val="tx1"/>
                          </a:solidFill>
                          <a:effectLst/>
                        </a:rPr>
                        <a:t>+ 0.46 L/min/m</a:t>
                      </a:r>
                      <a:r>
                        <a:rPr lang="en-US" sz="1600" b="1" baseline="30000" dirty="0">
                          <a:solidFill>
                            <a:schemeClr val="tx1"/>
                          </a:solidFill>
                          <a:effectLst/>
                        </a:rPr>
                        <a:t>2</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tc>
                <a:tc>
                  <a:txBody>
                    <a:bodyPr/>
                    <a:lstStyle/>
                    <a:p>
                      <a:pPr marL="0" marR="0" algn="ctr">
                        <a:lnSpc>
                          <a:spcPct val="107000"/>
                        </a:lnSpc>
                        <a:spcBef>
                          <a:spcPts val="0"/>
                        </a:spcBef>
                        <a:spcAft>
                          <a:spcPts val="0"/>
                        </a:spcAft>
                      </a:pPr>
                      <a:r>
                        <a:rPr lang="en-US" sz="1600" b="1" dirty="0">
                          <a:solidFill>
                            <a:schemeClr val="tx1"/>
                          </a:solidFill>
                          <a:effectLst/>
                        </a:rPr>
                        <a:t>+ 0.8 L/min/m</a:t>
                      </a:r>
                      <a:r>
                        <a:rPr lang="en-US" sz="1600" b="1" baseline="30000" dirty="0">
                          <a:solidFill>
                            <a:schemeClr val="tx1"/>
                          </a:solidFill>
                          <a:effectLst/>
                        </a:rPr>
                        <a:t>2</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tc>
                <a:extLst>
                  <a:ext uri="{0D108BD9-81ED-4DB2-BD59-A6C34878D82A}">
                    <a16:rowId xmlns:a16="http://schemas.microsoft.com/office/drawing/2014/main" val="3895160291"/>
                  </a:ext>
                </a:extLst>
              </a:tr>
              <a:tr h="370840">
                <a:tc>
                  <a:txBody>
                    <a:bodyPr/>
                    <a:lstStyle/>
                    <a:p>
                      <a:pPr marL="0" marR="0" algn="ctr">
                        <a:lnSpc>
                          <a:spcPct val="107000"/>
                        </a:lnSpc>
                        <a:spcBef>
                          <a:spcPts val="0"/>
                        </a:spcBef>
                        <a:spcAft>
                          <a:spcPts val="0"/>
                        </a:spcAft>
                      </a:pPr>
                      <a:r>
                        <a:rPr lang="en-US" sz="1600" b="1" dirty="0">
                          <a:solidFill>
                            <a:schemeClr val="tx1"/>
                          </a:solidFill>
                          <a:effectLst/>
                        </a:rPr>
                        <a:t>n</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tc>
                <a:tc>
                  <a:txBody>
                    <a:bodyPr/>
                    <a:lstStyle/>
                    <a:p>
                      <a:pPr marL="0" marR="0" algn="ctr">
                        <a:lnSpc>
                          <a:spcPct val="107000"/>
                        </a:lnSpc>
                        <a:spcBef>
                          <a:spcPts val="0"/>
                        </a:spcBef>
                        <a:spcAft>
                          <a:spcPts val="0"/>
                        </a:spcAft>
                      </a:pPr>
                      <a:r>
                        <a:rPr lang="en-US" sz="1600" b="1" dirty="0">
                          <a:solidFill>
                            <a:schemeClr val="tx1"/>
                          </a:solidFill>
                          <a:effectLst/>
                        </a:rPr>
                        <a:t> 26</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tc>
                <a:tc>
                  <a:txBody>
                    <a:bodyPr/>
                    <a:lstStyle/>
                    <a:p>
                      <a:pPr marL="0" marR="0" algn="ctr">
                        <a:lnSpc>
                          <a:spcPct val="107000"/>
                        </a:lnSpc>
                        <a:spcBef>
                          <a:spcPts val="0"/>
                        </a:spcBef>
                        <a:spcAft>
                          <a:spcPts val="0"/>
                        </a:spcAft>
                      </a:pPr>
                      <a:r>
                        <a:rPr lang="en-US" sz="1600" b="1" dirty="0">
                          <a:solidFill>
                            <a:schemeClr val="tx1"/>
                          </a:solidFill>
                          <a:effectLst/>
                          <a:latin typeface="+mn-lt"/>
                          <a:ea typeface="+mn-ea"/>
                          <a:cs typeface="+mn-cs"/>
                        </a:rPr>
                        <a:t>150</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tc>
                <a:tc>
                  <a:txBody>
                    <a:bodyPr/>
                    <a:lstStyle/>
                    <a:p>
                      <a:pPr marL="0" marR="0" algn="ctr">
                        <a:lnSpc>
                          <a:spcPct val="107000"/>
                        </a:lnSpc>
                        <a:spcBef>
                          <a:spcPts val="0"/>
                        </a:spcBef>
                        <a:spcAft>
                          <a:spcPts val="0"/>
                        </a:spcAft>
                      </a:pPr>
                      <a:r>
                        <a:rPr lang="en-US" sz="1600" b="1" dirty="0">
                          <a:solidFill>
                            <a:schemeClr val="tx1"/>
                          </a:solidFill>
                          <a:effectLst/>
                        </a:rPr>
                        <a:t>60</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nchor="ctr"/>
                </a:tc>
                <a:extLst>
                  <a:ext uri="{0D108BD9-81ED-4DB2-BD59-A6C34878D82A}">
                    <a16:rowId xmlns:a16="http://schemas.microsoft.com/office/drawing/2014/main" val="786630954"/>
                  </a:ext>
                </a:extLst>
              </a:tr>
            </a:tbl>
          </a:graphicData>
        </a:graphic>
      </p:graphicFrame>
      <p:sp>
        <p:nvSpPr>
          <p:cNvPr id="15" name="Title 14"/>
          <p:cNvSpPr>
            <a:spLocks noGrp="1"/>
          </p:cNvSpPr>
          <p:nvPr>
            <p:ph type="title"/>
          </p:nvPr>
        </p:nvSpPr>
        <p:spPr/>
        <p:txBody>
          <a:bodyPr/>
          <a:lstStyle/>
          <a:p>
            <a:r>
              <a:rPr lang="en-US" dirty="0"/>
              <a:t>Improvement in Cardiac Output With High Efficacy Balloon</a:t>
            </a:r>
          </a:p>
        </p:txBody>
      </p:sp>
      <p:sp>
        <p:nvSpPr>
          <p:cNvPr id="6" name="Date Placeholder 5"/>
          <p:cNvSpPr>
            <a:spLocks noGrp="1"/>
          </p:cNvSpPr>
          <p:nvPr>
            <p:ph type="dt" sz="half" idx="14"/>
          </p:nvPr>
        </p:nvSpPr>
        <p:spPr/>
        <p:txBody>
          <a:bodyPr/>
          <a:lstStyle/>
          <a:p>
            <a:fld id="{1E96DE3A-C565-457E-AC95-D8A8A93F9ECD}" type="datetime3">
              <a:rPr lang="en-US" smtClean="0"/>
              <a:t>4 May 2020</a:t>
            </a:fld>
            <a:endParaRPr lang="en-US" dirty="0"/>
          </a:p>
        </p:txBody>
      </p:sp>
      <p:sp>
        <p:nvSpPr>
          <p:cNvPr id="8" name="Slide Number Placeholder 7"/>
          <p:cNvSpPr>
            <a:spLocks noGrp="1"/>
          </p:cNvSpPr>
          <p:nvPr>
            <p:ph type="sldNum" sz="quarter" idx="16"/>
          </p:nvPr>
        </p:nvSpPr>
        <p:spPr/>
        <p:txBody>
          <a:bodyPr/>
          <a:lstStyle/>
          <a:p>
            <a:r>
              <a:rPr lang="en-US" dirty="0"/>
              <a:t>Page </a:t>
            </a:r>
            <a:fld id="{11A20EE6-9D0E-4D2E-AC18-D673A8617645}" type="slidenum">
              <a:rPr lang="en-US" smtClean="0"/>
              <a:pPr/>
              <a:t>31</a:t>
            </a:fld>
            <a:endParaRPr lang="en-US" dirty="0"/>
          </a:p>
        </p:txBody>
      </p:sp>
      <p:sp>
        <p:nvSpPr>
          <p:cNvPr id="3" name="Text Placeholder 2"/>
          <p:cNvSpPr>
            <a:spLocks noGrp="1"/>
          </p:cNvSpPr>
          <p:nvPr>
            <p:ph type="body" sz="quarter" idx="13"/>
          </p:nvPr>
        </p:nvSpPr>
        <p:spPr/>
        <p:txBody>
          <a:bodyPr/>
          <a:lstStyle/>
          <a:p>
            <a:endParaRPr lang="en-US" dirty="0"/>
          </a:p>
        </p:txBody>
      </p:sp>
      <p:sp>
        <p:nvSpPr>
          <p:cNvPr id="14" name="TextBox 13"/>
          <p:cNvSpPr txBox="1"/>
          <p:nvPr/>
        </p:nvSpPr>
        <p:spPr>
          <a:xfrm>
            <a:off x="990600" y="4375115"/>
            <a:ext cx="10363200" cy="914400"/>
          </a:xfrm>
          <a:prstGeom prst="rect">
            <a:avLst/>
          </a:prstGeom>
          <a:solidFill>
            <a:srgbClr val="495A6B"/>
          </a:solidFill>
          <a:ln w="6350">
            <a:noFill/>
          </a:ln>
        </p:spPr>
        <p:txBody>
          <a:bodyPr vert="horz" wrap="square" lIns="36000" tIns="36000" rIns="36000" bIns="36000" rtlCol="0">
            <a:noAutofit/>
          </a:bodyPr>
          <a:lstStyle/>
          <a:p>
            <a:pPr algn="ctr"/>
            <a:r>
              <a:rPr lang="en-US" b="1" dirty="0">
                <a:solidFill>
                  <a:schemeClr val="bg1"/>
                </a:solidFill>
              </a:rPr>
              <a:t>The net result of the larger-capacity IABPs is a significant reduction in cardiac filling pressures and augmentation in cardiac output.</a:t>
            </a:r>
            <a:endParaRPr lang="en-US" sz="1600" dirty="0">
              <a:solidFill>
                <a:schemeClr val="bg1"/>
              </a:solidFill>
            </a:endParaRPr>
          </a:p>
        </p:txBody>
      </p:sp>
      <p:sp>
        <p:nvSpPr>
          <p:cNvPr id="10" name="TextBox 9"/>
          <p:cNvSpPr txBox="1">
            <a:spLocks noChangeArrowheads="1"/>
          </p:cNvSpPr>
          <p:nvPr/>
        </p:nvSpPr>
        <p:spPr bwMode="auto">
          <a:xfrm>
            <a:off x="694800" y="5706325"/>
            <a:ext cx="6777567" cy="1015663"/>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indent="-171450" eaLnBrk="1" hangingPunct="1">
              <a:lnSpc>
                <a:spcPts val="2000"/>
              </a:lnSpc>
              <a:buClr>
                <a:srgbClr val="0046AD"/>
              </a:buClr>
            </a:pPr>
            <a:r>
              <a:rPr lang="en-US" sz="800" i="1" dirty="0">
                <a:latin typeface="Arial"/>
              </a:rPr>
              <a:t>1. </a:t>
            </a:r>
            <a:r>
              <a:rPr lang="en-US" sz="800" dirty="0">
                <a:latin typeface="Arial"/>
              </a:rPr>
              <a:t>Kapur et al. </a:t>
            </a:r>
            <a:r>
              <a:rPr lang="en-US" sz="800" i="1" dirty="0">
                <a:latin typeface="Arial"/>
              </a:rPr>
              <a:t>J Invasive Cardiol 2015;27(4):182-188</a:t>
            </a:r>
          </a:p>
          <a:p>
            <a:r>
              <a:rPr lang="en-US" altLang="en-US" sz="800" i="1" dirty="0"/>
              <a:t>2. </a:t>
            </a:r>
            <a:r>
              <a:rPr lang="en-US" altLang="en-US" sz="800" dirty="0"/>
              <a:t>Visveswaran, G</a:t>
            </a:r>
            <a:r>
              <a:rPr lang="en-US" altLang="en-US" sz="800" i="1" dirty="0"/>
              <a:t>. Cath Cardiovasc Intervent 2017; 90: e63-72</a:t>
            </a:r>
          </a:p>
          <a:p>
            <a:r>
              <a:rPr lang="en-US" altLang="en-US" sz="800" i="1" dirty="0"/>
              <a:t>3. </a:t>
            </a:r>
            <a:r>
              <a:rPr lang="en-US" altLang="en-US" sz="800" dirty="0"/>
              <a:t>Baran, D et al</a:t>
            </a:r>
            <a:r>
              <a:rPr lang="en-US" altLang="en-US" sz="800" i="1" dirty="0"/>
              <a:t>, Cath Cardiovasc Intervent </a:t>
            </a:r>
            <a:r>
              <a:rPr lang="en-US" sz="800" i="1" dirty="0"/>
              <a:t>2018 Oct 1;92(4):703-710</a:t>
            </a:r>
            <a:endParaRPr lang="en-US" altLang="en-US" sz="800" i="1" dirty="0"/>
          </a:p>
          <a:p>
            <a:pPr indent="-171450" eaLnBrk="1" hangingPunct="1">
              <a:lnSpc>
                <a:spcPts val="2000"/>
              </a:lnSpc>
              <a:buClr>
                <a:srgbClr val="0046AD"/>
              </a:buClr>
            </a:pPr>
            <a:endParaRPr lang="en-US" sz="800" i="1" dirty="0">
              <a:solidFill>
                <a:schemeClr val="accent1"/>
              </a:solidFill>
              <a:latin typeface="Arial"/>
            </a:endParaRPr>
          </a:p>
          <a:p>
            <a:pPr indent="-171450" eaLnBrk="1" hangingPunct="1">
              <a:lnSpc>
                <a:spcPts val="2000"/>
              </a:lnSpc>
              <a:buClr>
                <a:srgbClr val="0046AD"/>
              </a:buClr>
            </a:pPr>
            <a:endParaRPr lang="en-US" sz="800" i="1" dirty="0">
              <a:solidFill>
                <a:srgbClr val="000000"/>
              </a:solidFill>
              <a:latin typeface="Arial"/>
            </a:endParaRPr>
          </a:p>
        </p:txBody>
      </p:sp>
      <p:sp>
        <p:nvSpPr>
          <p:cNvPr id="2" name="Footer Placeholder 1"/>
          <p:cNvSpPr>
            <a:spLocks noGrp="1"/>
          </p:cNvSpPr>
          <p:nvPr>
            <p:ph type="ftr" sz="quarter" idx="15"/>
          </p:nvPr>
        </p:nvSpPr>
        <p:spPr/>
        <p:txBody>
          <a:bodyPr/>
          <a:lstStyle/>
          <a:p>
            <a:r>
              <a:rPr lang="en-US" dirty="0"/>
              <a:t>ML-0877 Rev A MCV0010089 REVA </a:t>
            </a:r>
          </a:p>
        </p:txBody>
      </p:sp>
    </p:spTree>
    <p:extLst>
      <p:ext uri="{BB962C8B-B14F-4D97-AF65-F5344CB8AC3E}">
        <p14:creationId xmlns:p14="http://schemas.microsoft.com/office/powerpoint/2010/main" val="3996985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US" dirty="0"/>
              <a:t>IAB therapy with a high efficacy balloon has a low incidence of complications</a:t>
            </a:r>
          </a:p>
          <a:p>
            <a:pPr marL="501750" lvl="1" indent="-285750">
              <a:buFont typeface="Courier New" panose="02070309020205020404" pitchFamily="49" charset="0"/>
              <a:buChar char="o"/>
            </a:pPr>
            <a:r>
              <a:rPr lang="en-US" dirty="0"/>
              <a:t>Bleeding requiring transfusion 3.3%</a:t>
            </a:r>
          </a:p>
          <a:p>
            <a:pPr marL="501750" lvl="1" indent="-285750">
              <a:buFont typeface="Courier New" panose="02070309020205020404" pitchFamily="49" charset="0"/>
              <a:buChar char="o"/>
            </a:pPr>
            <a:r>
              <a:rPr lang="en-US" dirty="0"/>
              <a:t>Major vascular complications 0.7%</a:t>
            </a:r>
          </a:p>
          <a:p>
            <a:pPr marL="501750" lvl="1" indent="-285750">
              <a:buFont typeface="Courier New" panose="02070309020205020404" pitchFamily="49" charset="0"/>
              <a:buChar char="o"/>
            </a:pPr>
            <a:r>
              <a:rPr lang="en-US" dirty="0"/>
              <a:t>Minor complications 2%</a:t>
            </a:r>
          </a:p>
          <a:p>
            <a:endParaRPr lang="en-US" dirty="0"/>
          </a:p>
        </p:txBody>
      </p:sp>
      <p:sp>
        <p:nvSpPr>
          <p:cNvPr id="4" name="Content Placeholder 3"/>
          <p:cNvSpPr>
            <a:spLocks noGrp="1"/>
          </p:cNvSpPr>
          <p:nvPr>
            <p:ph idx="14"/>
          </p:nvPr>
        </p:nvSpPr>
        <p:spPr/>
        <p:txBody>
          <a:bodyPr/>
          <a:lstStyle/>
          <a:p>
            <a:endParaRPr lang="en-US" dirty="0"/>
          </a:p>
        </p:txBody>
      </p:sp>
      <p:sp>
        <p:nvSpPr>
          <p:cNvPr id="3" name="Text Placeholder 2"/>
          <p:cNvSpPr>
            <a:spLocks noGrp="1"/>
          </p:cNvSpPr>
          <p:nvPr>
            <p:ph type="body" sz="quarter" idx="13"/>
          </p:nvPr>
        </p:nvSpPr>
        <p:spPr/>
        <p:txBody>
          <a:bodyPr/>
          <a:lstStyle/>
          <a:p>
            <a:endParaRPr lang="en-US" dirty="0"/>
          </a:p>
        </p:txBody>
      </p:sp>
      <p:sp>
        <p:nvSpPr>
          <p:cNvPr id="5" name="Title 4"/>
          <p:cNvSpPr>
            <a:spLocks noGrp="1"/>
          </p:cNvSpPr>
          <p:nvPr>
            <p:ph type="title"/>
          </p:nvPr>
        </p:nvSpPr>
        <p:spPr/>
        <p:txBody>
          <a:bodyPr/>
          <a:lstStyle/>
          <a:p>
            <a:r>
              <a:rPr lang="en-US" dirty="0"/>
              <a:t>Safety of the 50 cc IAB catheter</a:t>
            </a:r>
          </a:p>
        </p:txBody>
      </p:sp>
      <p:sp>
        <p:nvSpPr>
          <p:cNvPr id="6" name="Date Placeholder 5"/>
          <p:cNvSpPr>
            <a:spLocks noGrp="1"/>
          </p:cNvSpPr>
          <p:nvPr>
            <p:ph type="dt" sz="half" idx="15"/>
          </p:nvPr>
        </p:nvSpPr>
        <p:spPr/>
        <p:txBody>
          <a:bodyPr/>
          <a:lstStyle/>
          <a:p>
            <a:fld id="{C9157E25-EB31-475A-9CD1-E8FD0BE9139B}" type="datetime3">
              <a:rPr lang="en-US" smtClean="0"/>
              <a:t>4 May 2020</a:t>
            </a:fld>
            <a:endParaRPr lang="en-US" dirty="0"/>
          </a:p>
        </p:txBody>
      </p:sp>
      <p:sp>
        <p:nvSpPr>
          <p:cNvPr id="8" name="Slide Number Placeholder 7"/>
          <p:cNvSpPr>
            <a:spLocks noGrp="1"/>
          </p:cNvSpPr>
          <p:nvPr>
            <p:ph type="sldNum" sz="quarter" idx="17"/>
          </p:nvPr>
        </p:nvSpPr>
        <p:spPr/>
        <p:txBody>
          <a:bodyPr/>
          <a:lstStyle/>
          <a:p>
            <a:r>
              <a:rPr lang="en-US" dirty="0"/>
              <a:t>Page </a:t>
            </a:r>
            <a:fld id="{11A20EE6-9D0E-4D2E-AC18-D673A8617645}" type="slidenum">
              <a:rPr lang="en-US" smtClean="0"/>
              <a:pPr/>
              <a:t>32</a:t>
            </a:fld>
            <a:endParaRPr lang="en-US" dirty="0"/>
          </a:p>
        </p:txBody>
      </p:sp>
      <p:sp>
        <p:nvSpPr>
          <p:cNvPr id="10" name="Text Box 4"/>
          <p:cNvSpPr txBox="1">
            <a:spLocks noChangeArrowheads="1"/>
          </p:cNvSpPr>
          <p:nvPr/>
        </p:nvSpPr>
        <p:spPr bwMode="auto">
          <a:xfrm>
            <a:off x="609600" y="6029450"/>
            <a:ext cx="319350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800" dirty="0"/>
              <a:t>Visveswaran, G et al. </a:t>
            </a:r>
            <a:r>
              <a:rPr lang="en-US" altLang="en-US" sz="800" i="1" dirty="0"/>
              <a:t>Cath Cardiovasc Intervent </a:t>
            </a:r>
            <a:r>
              <a:rPr lang="en-US" altLang="en-US" sz="800" dirty="0"/>
              <a:t>2017; 90: e63-72</a:t>
            </a:r>
          </a:p>
        </p:txBody>
      </p:sp>
      <p:sp>
        <p:nvSpPr>
          <p:cNvPr id="11" name="TextBox 10"/>
          <p:cNvSpPr txBox="1"/>
          <p:nvPr/>
        </p:nvSpPr>
        <p:spPr>
          <a:xfrm>
            <a:off x="7162800" y="2057400"/>
            <a:ext cx="609600" cy="2514600"/>
          </a:xfrm>
          <a:prstGeom prst="rect">
            <a:avLst/>
          </a:prstGeom>
          <a:solidFill>
            <a:schemeClr val="bg1"/>
          </a:solidFill>
          <a:ln w="6350">
            <a:noFill/>
          </a:ln>
        </p:spPr>
        <p:txBody>
          <a:bodyPr vert="horz" wrap="square" lIns="36000" tIns="36000" rIns="36000" bIns="36000" rtlCol="0">
            <a:noAutofit/>
          </a:bodyPr>
          <a:lstStyle/>
          <a:p>
            <a:pPr>
              <a:spcBef>
                <a:spcPts val="600"/>
              </a:spcBef>
            </a:pPr>
            <a:endParaRPr lang="en-US" sz="1600" dirty="0"/>
          </a:p>
        </p:txBody>
      </p:sp>
      <p:graphicFrame>
        <p:nvGraphicFramePr>
          <p:cNvPr id="14" name="Chart 13"/>
          <p:cNvGraphicFramePr/>
          <p:nvPr>
            <p:extLst>
              <p:ext uri="{D42A27DB-BD31-4B8C-83A1-F6EECF244321}">
                <p14:modId xmlns:p14="http://schemas.microsoft.com/office/powerpoint/2010/main" val="1982481652"/>
              </p:ext>
            </p:extLst>
          </p:nvPr>
        </p:nvGraphicFramePr>
        <p:xfrm>
          <a:off x="6275998" y="1812841"/>
          <a:ext cx="4673600" cy="3699933"/>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6"/>
          <p:cNvSpPr>
            <a:spLocks noGrp="1"/>
          </p:cNvSpPr>
          <p:nvPr>
            <p:ph type="ftr" sz="quarter" idx="16"/>
          </p:nvPr>
        </p:nvSpPr>
        <p:spPr/>
        <p:txBody>
          <a:bodyPr/>
          <a:lstStyle/>
          <a:p>
            <a:r>
              <a:rPr lang="en-US" dirty="0"/>
              <a:t>ML-0877 Rev A MCV0010089 REVA </a:t>
            </a:r>
          </a:p>
        </p:txBody>
      </p:sp>
    </p:spTree>
    <p:extLst>
      <p:ext uri="{BB962C8B-B14F-4D97-AF65-F5344CB8AC3E}">
        <p14:creationId xmlns:p14="http://schemas.microsoft.com/office/powerpoint/2010/main" val="1169664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525467" y="1590"/>
          <a:ext cx="1465" cy="1587"/>
        </p:xfrm>
        <a:graphic>
          <a:graphicData uri="http://schemas.openxmlformats.org/presentationml/2006/ole">
            <mc:AlternateContent xmlns:mc="http://schemas.openxmlformats.org/markup-compatibility/2006">
              <mc:Choice xmlns:v="urn:schemas-microsoft-com:vml" Requires="v">
                <p:oleObj spid="_x0000_s103426" name="think-cell Slide" r:id="rId5" imgW="6350000" imgH="6350000" progId="">
                  <p:embed/>
                </p:oleObj>
              </mc:Choice>
              <mc:Fallback>
                <p:oleObj name="think-cell Slide" r:id="rId5" imgW="6350000" imgH="6350000" progId="">
                  <p:embed/>
                  <p:pic>
                    <p:nvPicPr>
                      <p:cNvPr id="11" name="Object 10"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5467" y="1590"/>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5"/>
          <p:cNvSpPr>
            <a:spLocks noGrp="1"/>
          </p:cNvSpPr>
          <p:nvPr>
            <p:ph idx="1"/>
          </p:nvPr>
        </p:nvSpPr>
        <p:spPr>
          <a:xfrm>
            <a:off x="695324" y="1773238"/>
            <a:ext cx="5781676" cy="4248001"/>
          </a:xfrm>
          <a:prstGeom prst="rect">
            <a:avLst/>
          </a:prstGeom>
        </p:spPr>
        <p:txBody>
          <a:bodyPr/>
          <a:lstStyle/>
          <a:p>
            <a:pPr marL="342900" indent="-342900">
              <a:buClr>
                <a:srgbClr val="0046AD"/>
              </a:buClr>
            </a:pPr>
            <a:r>
              <a:rPr lang="en-US" altLang="ja-JP" b="1" dirty="0"/>
              <a:t>Fiber-optic Technology</a:t>
            </a:r>
          </a:p>
          <a:p>
            <a:pPr marL="461963" lvl="1" indent="-266700">
              <a:buClr>
                <a:srgbClr val="0046AD"/>
              </a:buClr>
            </a:pPr>
            <a:r>
              <a:rPr lang="en-US" altLang="ja-JP" dirty="0"/>
              <a:t>Faster time to therapy</a:t>
            </a:r>
          </a:p>
          <a:p>
            <a:pPr marL="461963" lvl="1" indent="-266700">
              <a:buClr>
                <a:srgbClr val="0046AD"/>
              </a:buClr>
            </a:pPr>
            <a:r>
              <a:rPr lang="en-US" altLang="ja-JP" i="1" dirty="0"/>
              <a:t>In vivo </a:t>
            </a:r>
            <a:r>
              <a:rPr lang="en-US" altLang="ja-JP" dirty="0"/>
              <a:t>calibration</a:t>
            </a:r>
            <a:endParaRPr lang="en-US" altLang="ja-JP" b="1" dirty="0"/>
          </a:p>
          <a:p>
            <a:pPr marL="342900" indent="-342900">
              <a:buClr>
                <a:srgbClr val="0046AD"/>
              </a:buClr>
            </a:pPr>
            <a:r>
              <a:rPr lang="en-US" altLang="ja-JP" b="1" dirty="0"/>
              <a:t>Greater Hemodynamic Support</a:t>
            </a:r>
          </a:p>
          <a:p>
            <a:pPr marL="461963" lvl="1" indent="-266700">
              <a:buClr>
                <a:srgbClr val="0046AD"/>
              </a:buClr>
            </a:pPr>
            <a:r>
              <a:rPr lang="en-US" altLang="ja-JP" dirty="0"/>
              <a:t>50cc vs. 40cc for patients 5’4” (162cm) and taller</a:t>
            </a:r>
          </a:p>
          <a:p>
            <a:pPr marL="461963" lvl="1" indent="-266700">
              <a:buClr>
                <a:srgbClr val="0046AD"/>
              </a:buClr>
            </a:pPr>
            <a:r>
              <a:rPr lang="en-US" altLang="ja-JP" dirty="0"/>
              <a:t>25% more blood volume displacement 40cc vs. 50cc*</a:t>
            </a:r>
          </a:p>
          <a:p>
            <a:pPr marL="461963" lvl="1" indent="-266700">
              <a:buClr>
                <a:srgbClr val="0046AD"/>
              </a:buClr>
            </a:pPr>
            <a:r>
              <a:rPr lang="en-US" altLang="ja-JP" dirty="0"/>
              <a:t>18% more blood volume displacement 34cc vs. 40cc*</a:t>
            </a:r>
          </a:p>
          <a:p>
            <a:pPr marL="461963" lvl="1" indent="-266700">
              <a:buClr>
                <a:srgbClr val="0046AD"/>
              </a:buClr>
            </a:pPr>
            <a:r>
              <a:rPr lang="en-US" altLang="ja-JP" dirty="0"/>
              <a:t>Improved unloading and augmentation</a:t>
            </a:r>
          </a:p>
          <a:p>
            <a:pPr marL="342900" indent="-342900">
              <a:buClr>
                <a:srgbClr val="0046AD"/>
              </a:buClr>
            </a:pPr>
            <a:r>
              <a:rPr lang="en-US" altLang="ja-JP" b="1" dirty="0" err="1"/>
              <a:t>Statlock</a:t>
            </a:r>
            <a:r>
              <a:rPr lang="de-DE" baseline="30000" dirty="0"/>
              <a:t>®</a:t>
            </a:r>
            <a:r>
              <a:rPr lang="en-US" altLang="ja-JP" b="1" dirty="0"/>
              <a:t>  IAB Stabilization Devices</a:t>
            </a:r>
          </a:p>
          <a:p>
            <a:pPr marL="461963" lvl="1" indent="-266700">
              <a:buClr>
                <a:srgbClr val="0046AD"/>
              </a:buClr>
            </a:pPr>
            <a:r>
              <a:rPr lang="en-US" altLang="ja-JP" dirty="0"/>
              <a:t>2 </a:t>
            </a:r>
            <a:r>
              <a:rPr lang="en-US" altLang="ja-JP" dirty="0" err="1"/>
              <a:t>Statlock</a:t>
            </a:r>
            <a:r>
              <a:rPr lang="de-DE" baseline="30000" dirty="0"/>
              <a:t>®</a:t>
            </a:r>
            <a:r>
              <a:rPr lang="en-US" altLang="ja-JP" dirty="0"/>
              <a:t> IABs inside the box</a:t>
            </a:r>
          </a:p>
          <a:p>
            <a:pPr>
              <a:buClr>
                <a:srgbClr val="0046AD"/>
              </a:buClr>
            </a:pPr>
            <a:endParaRPr lang="en-GB" sz="1800" dirty="0"/>
          </a:p>
        </p:txBody>
      </p:sp>
      <p:pic>
        <p:nvPicPr>
          <p:cNvPr id="8" name="Content Placeholder 7"/>
          <p:cNvPicPr>
            <a:picLocks noGrp="1" noChangeAspect="1"/>
          </p:cNvPicPr>
          <p:nvPr>
            <p:ph idx="14"/>
          </p:nvPr>
        </p:nvPicPr>
        <p:blipFill rotWithShape="1">
          <a:blip r:embed="rId7"/>
          <a:srcRect t="4927"/>
          <a:stretch/>
        </p:blipFill>
        <p:spPr>
          <a:xfrm>
            <a:off x="7696200" y="1845067"/>
            <a:ext cx="3259963" cy="3982591"/>
          </a:xfrm>
          <a:prstGeom prst="rect">
            <a:avLst/>
          </a:prstGeom>
        </p:spPr>
      </p:pic>
      <p:sp>
        <p:nvSpPr>
          <p:cNvPr id="4" name="Text Placeholder 3"/>
          <p:cNvSpPr>
            <a:spLocks noGrp="1"/>
          </p:cNvSpPr>
          <p:nvPr>
            <p:ph type="body" sz="quarter" idx="13"/>
          </p:nvPr>
        </p:nvSpPr>
        <p:spPr/>
        <p:txBody>
          <a:bodyPr/>
          <a:lstStyle/>
          <a:p>
            <a:endParaRPr lang="en-US" dirty="0"/>
          </a:p>
        </p:txBody>
      </p:sp>
      <p:sp>
        <p:nvSpPr>
          <p:cNvPr id="2" name="Title 1"/>
          <p:cNvSpPr>
            <a:spLocks noGrp="1"/>
          </p:cNvSpPr>
          <p:nvPr>
            <p:ph type="title"/>
          </p:nvPr>
        </p:nvSpPr>
        <p:spPr/>
        <p:txBody>
          <a:bodyPr/>
          <a:lstStyle/>
          <a:p>
            <a:pPr>
              <a:buClr>
                <a:srgbClr val="0046AD"/>
              </a:buClr>
            </a:pPr>
            <a:r>
              <a:rPr lang="en-GB" dirty="0"/>
              <a:t>Sensation Plus</a:t>
            </a:r>
            <a:r>
              <a:rPr lang="de-DE" baseline="30000" dirty="0"/>
              <a:t>®</a:t>
            </a:r>
            <a:r>
              <a:rPr lang="en-GB" dirty="0"/>
              <a:t> Fiber-optic IAB Catheter</a:t>
            </a:r>
          </a:p>
        </p:txBody>
      </p:sp>
      <p:sp>
        <p:nvSpPr>
          <p:cNvPr id="9" name="Rectangle 3"/>
          <p:cNvSpPr txBox="1">
            <a:spLocks noChangeArrowheads="1"/>
          </p:cNvSpPr>
          <p:nvPr/>
        </p:nvSpPr>
        <p:spPr>
          <a:xfrm>
            <a:off x="6013019" y="1828800"/>
            <a:ext cx="6985000" cy="4419600"/>
          </a:xfrm>
          <a:prstGeom prst="rect">
            <a:avLst/>
          </a:prstGeom>
        </p:spPr>
        <p:txBody>
          <a:bodyPr vert="horz" lIns="0" tIns="0" rIns="0" bIns="0" rtlCol="0">
            <a:noAutofit/>
          </a:bodyPr>
          <a:lstStyle>
            <a:lvl1pPr marL="0" indent="0" algn="l" defTabSz="914400" rtl="0" eaLnBrk="1" latinLnBrk="0" hangingPunct="1">
              <a:spcBef>
                <a:spcPts val="0"/>
              </a:spcBef>
              <a:spcAft>
                <a:spcPts val="600"/>
              </a:spcAft>
              <a:buFont typeface="Arial" panose="020B0604020202020204" pitchFamily="34" charset="0"/>
              <a:buNone/>
              <a:defRPr sz="2400" kern="1200">
                <a:solidFill>
                  <a:schemeClr val="tx2"/>
                </a:solidFill>
                <a:latin typeface="+mn-lt"/>
                <a:ea typeface="+mn-ea"/>
                <a:cs typeface="+mn-cs"/>
              </a:defRPr>
            </a:lvl1pPr>
            <a:lvl2pPr marL="180000" indent="-180000" algn="l" defTabSz="914400" rtl="0" eaLnBrk="1" latinLnBrk="0" hangingPunct="1">
              <a:spcBef>
                <a:spcPts val="0"/>
              </a:spcBef>
              <a:spcAft>
                <a:spcPts val="600"/>
              </a:spcAft>
              <a:buClr>
                <a:schemeClr val="tx1"/>
              </a:buClr>
              <a:buFont typeface="Arial" panose="020B0604020202020204" pitchFamily="34" charset="0"/>
              <a:buChar char="•"/>
              <a:defRPr sz="2400" kern="1200">
                <a:solidFill>
                  <a:schemeClr val="tx2"/>
                </a:solidFill>
                <a:latin typeface="+mn-lt"/>
                <a:ea typeface="+mn-ea"/>
                <a:cs typeface="+mn-cs"/>
              </a:defRPr>
            </a:lvl2pPr>
            <a:lvl3pPr marL="360000" indent="-180000" algn="l" defTabSz="914400" rtl="0" eaLnBrk="1" latinLnBrk="0" hangingPunct="1">
              <a:spcBef>
                <a:spcPts val="0"/>
              </a:spcBef>
              <a:spcAft>
                <a:spcPts val="600"/>
              </a:spcAft>
              <a:buClr>
                <a:schemeClr val="tx1"/>
              </a:buClr>
              <a:buFont typeface="Arial" panose="020B0604020202020204" pitchFamily="34" charset="0"/>
              <a:buChar char="•"/>
              <a:defRPr sz="2400" kern="1200">
                <a:solidFill>
                  <a:schemeClr val="tx2"/>
                </a:solidFill>
                <a:latin typeface="+mn-lt"/>
                <a:ea typeface="+mn-ea"/>
                <a:cs typeface="+mn-cs"/>
              </a:defRPr>
            </a:lvl3pPr>
            <a:lvl4pPr marL="540000" indent="-180000" algn="l" defTabSz="914400" rtl="0" eaLnBrk="1" latinLnBrk="0" hangingPunct="1">
              <a:spcBef>
                <a:spcPts val="0"/>
              </a:spcBef>
              <a:spcAft>
                <a:spcPts val="600"/>
              </a:spcAft>
              <a:buClr>
                <a:schemeClr val="tx1"/>
              </a:buClr>
              <a:buFont typeface="Arial" panose="020B0604020202020204" pitchFamily="34" charset="0"/>
              <a:buChar char="•"/>
              <a:defRPr sz="2400" kern="1200">
                <a:solidFill>
                  <a:schemeClr val="tx2"/>
                </a:solidFill>
                <a:latin typeface="+mn-lt"/>
                <a:ea typeface="+mn-ea"/>
                <a:cs typeface="+mn-cs"/>
              </a:defRPr>
            </a:lvl4pPr>
            <a:lvl5pPr marL="720000" indent="-180000" algn="l" defTabSz="914400" rtl="0" eaLnBrk="1" latinLnBrk="0" hangingPunct="1">
              <a:spcBef>
                <a:spcPts val="0"/>
              </a:spcBef>
              <a:spcAft>
                <a:spcPts val="600"/>
              </a:spcAft>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Clr>
                <a:srgbClr val="0046AD"/>
              </a:buClr>
            </a:pPr>
            <a:endParaRPr lang="en-US" altLang="ja-JP" dirty="0"/>
          </a:p>
        </p:txBody>
      </p:sp>
      <p:sp>
        <p:nvSpPr>
          <p:cNvPr id="3" name="Date Placeholder 2"/>
          <p:cNvSpPr>
            <a:spLocks noGrp="1"/>
          </p:cNvSpPr>
          <p:nvPr>
            <p:ph type="dt" sz="half" idx="15"/>
          </p:nvPr>
        </p:nvSpPr>
        <p:spPr/>
        <p:txBody>
          <a:bodyPr/>
          <a:lstStyle/>
          <a:p>
            <a:fld id="{DBC9FDD7-495A-4BD7-996B-48EF6CEC727C}" type="datetime3">
              <a:rPr lang="en-US" smtClean="0"/>
              <a:t>4 May 2020</a:t>
            </a:fld>
            <a:endParaRPr lang="en-US" dirty="0"/>
          </a:p>
        </p:txBody>
      </p:sp>
      <p:sp>
        <p:nvSpPr>
          <p:cNvPr id="5" name="Slide Number Placeholder 4"/>
          <p:cNvSpPr>
            <a:spLocks noGrp="1"/>
          </p:cNvSpPr>
          <p:nvPr>
            <p:ph type="sldNum" sz="quarter" idx="17"/>
          </p:nvPr>
        </p:nvSpPr>
        <p:spPr/>
        <p:txBody>
          <a:bodyPr/>
          <a:lstStyle/>
          <a:p>
            <a:r>
              <a:rPr lang="en-US" dirty="0"/>
              <a:t>Page </a:t>
            </a:r>
            <a:fld id="{11A20EE6-9D0E-4D2E-AC18-D673A8617645}" type="slidenum">
              <a:rPr lang="en-US" smtClean="0"/>
              <a:pPr/>
              <a:t>33</a:t>
            </a:fld>
            <a:endParaRPr lang="en-US" dirty="0"/>
          </a:p>
        </p:txBody>
      </p:sp>
      <p:sp>
        <p:nvSpPr>
          <p:cNvPr id="6" name="Footer Placeholder 5"/>
          <p:cNvSpPr>
            <a:spLocks noGrp="1"/>
          </p:cNvSpPr>
          <p:nvPr>
            <p:ph type="ftr" sz="quarter" idx="16"/>
          </p:nvPr>
        </p:nvSpPr>
        <p:spPr/>
        <p:txBody>
          <a:bodyPr/>
          <a:lstStyle/>
          <a:p>
            <a:r>
              <a:rPr lang="en-US" dirty="0"/>
              <a:t>ML-0877 Rev A MCV0010089 REVA </a:t>
            </a:r>
          </a:p>
        </p:txBody>
      </p:sp>
      <p:sp>
        <p:nvSpPr>
          <p:cNvPr id="10" name="TextBox 9"/>
          <p:cNvSpPr txBox="1"/>
          <p:nvPr/>
        </p:nvSpPr>
        <p:spPr>
          <a:xfrm>
            <a:off x="694800" y="6084425"/>
            <a:ext cx="6468000" cy="228600"/>
          </a:xfrm>
          <a:prstGeom prst="rect">
            <a:avLst/>
          </a:prstGeom>
          <a:noFill/>
          <a:ln w="6350">
            <a:noFill/>
          </a:ln>
        </p:spPr>
        <p:txBody>
          <a:bodyPr vert="horz" wrap="square" lIns="36000" tIns="36000" rIns="36000" bIns="36000" rtlCol="0">
            <a:noAutofit/>
          </a:bodyPr>
          <a:lstStyle/>
          <a:p>
            <a:r>
              <a:rPr lang="en-US" sz="800" dirty="0"/>
              <a:t>* Bench testing completed by Getinge. Data on file. Bench test results are not </a:t>
            </a:r>
            <a:r>
              <a:rPr lang="en-US" sz="800" dirty="0" err="1"/>
              <a:t>ecessarily</a:t>
            </a:r>
            <a:r>
              <a:rPr lang="en-US" sz="800" dirty="0"/>
              <a:t> predictive of clinical results.</a:t>
            </a:r>
          </a:p>
        </p:txBody>
      </p:sp>
    </p:spTree>
    <p:extLst>
      <p:ext uri="{BB962C8B-B14F-4D97-AF65-F5344CB8AC3E}">
        <p14:creationId xmlns:p14="http://schemas.microsoft.com/office/powerpoint/2010/main" val="1461910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AdelleSans-Bold"/>
              </a:rPr>
              <a:t>With Cardiosave</a:t>
            </a:r>
            <a:r>
              <a:rPr lang="de-DE" baseline="30000" dirty="0"/>
              <a:t>®</a:t>
            </a:r>
            <a:r>
              <a:rPr lang="en-US" dirty="0">
                <a:latin typeface="AdelleSans-Bold"/>
              </a:rPr>
              <a:t> and a Sensation Plus</a:t>
            </a:r>
            <a:r>
              <a:rPr lang="de-DE" baseline="30000" dirty="0"/>
              <a:t>®</a:t>
            </a:r>
            <a:r>
              <a:rPr lang="en-US" dirty="0">
                <a:latin typeface="AdelleSans-Bold"/>
              </a:rPr>
              <a:t> Catheter</a:t>
            </a:r>
          </a:p>
          <a:p>
            <a:pPr marL="285750" indent="-285750">
              <a:buFont typeface="Arial" panose="020B0604020202020204" pitchFamily="34" charset="0"/>
              <a:buChar char="•"/>
            </a:pPr>
            <a:r>
              <a:rPr lang="en-US" dirty="0">
                <a:latin typeface="AdelleSans-Bold"/>
              </a:rPr>
              <a:t>One button to initiate therapy</a:t>
            </a:r>
          </a:p>
          <a:p>
            <a:pPr marL="285750" indent="-285750">
              <a:buFont typeface="Arial" panose="020B0604020202020204" pitchFamily="34" charset="0"/>
              <a:buChar char="•"/>
            </a:pPr>
            <a:r>
              <a:rPr lang="en-US" dirty="0">
                <a:latin typeface="AdelleSans-Bold"/>
              </a:rPr>
              <a:t>Instant signal transmission</a:t>
            </a:r>
          </a:p>
          <a:p>
            <a:pPr marL="285750" indent="-285750">
              <a:buFont typeface="Arial" panose="020B0604020202020204" pitchFamily="34" charset="0"/>
              <a:buChar char="•"/>
            </a:pPr>
            <a:r>
              <a:rPr lang="en-US" dirty="0">
                <a:latin typeface="AdelleSans-Bold"/>
              </a:rPr>
              <a:t>Crisp, clean arterial pressure waveform</a:t>
            </a:r>
          </a:p>
          <a:p>
            <a:pPr marL="285750" indent="-285750">
              <a:buFont typeface="Arial" panose="020B0604020202020204" pitchFamily="34" charset="0"/>
              <a:buChar char="•"/>
            </a:pPr>
            <a:r>
              <a:rPr lang="en-US" dirty="0">
                <a:latin typeface="AdelleSans-Bold"/>
              </a:rPr>
              <a:t>Automatic in-vivo calibration</a:t>
            </a:r>
          </a:p>
          <a:p>
            <a:pPr marL="285750" indent="-285750">
              <a:buFont typeface="Arial" panose="020B0604020202020204" pitchFamily="34" charset="0"/>
              <a:buChar char="•"/>
            </a:pPr>
            <a:r>
              <a:rPr lang="en-US" dirty="0"/>
              <a:t>Up to cardiac 1.6 L/min of cardiac output</a:t>
            </a:r>
          </a:p>
        </p:txBody>
      </p:sp>
      <p:sp>
        <p:nvSpPr>
          <p:cNvPr id="4" name="Text Placeholder 3"/>
          <p:cNvSpPr>
            <a:spLocks noGrp="1"/>
          </p:cNvSpPr>
          <p:nvPr>
            <p:ph type="body" sz="quarter" idx="13"/>
          </p:nvPr>
        </p:nvSpPr>
        <p:spPr/>
        <p:txBody>
          <a:bodyPr/>
          <a:lstStyle/>
          <a:p>
            <a:endParaRPr lang="en-US" dirty="0"/>
          </a:p>
        </p:txBody>
      </p:sp>
      <p:sp>
        <p:nvSpPr>
          <p:cNvPr id="5" name="Title 4"/>
          <p:cNvSpPr>
            <a:spLocks noGrp="1"/>
          </p:cNvSpPr>
          <p:nvPr>
            <p:ph type="title"/>
          </p:nvPr>
        </p:nvSpPr>
        <p:spPr/>
        <p:txBody>
          <a:bodyPr/>
          <a:lstStyle/>
          <a:p>
            <a:r>
              <a:rPr lang="en-US" dirty="0"/>
              <a:t>Cardiosave</a:t>
            </a:r>
            <a:r>
              <a:rPr lang="de-DE" baseline="30000" dirty="0"/>
              <a:t>®</a:t>
            </a:r>
            <a:r>
              <a:rPr lang="en-US" dirty="0"/>
              <a:t> Platform</a:t>
            </a:r>
          </a:p>
        </p:txBody>
      </p:sp>
      <p:sp>
        <p:nvSpPr>
          <p:cNvPr id="6" name="Date Placeholder 5"/>
          <p:cNvSpPr>
            <a:spLocks noGrp="1"/>
          </p:cNvSpPr>
          <p:nvPr>
            <p:ph type="dt" sz="half" idx="15"/>
          </p:nvPr>
        </p:nvSpPr>
        <p:spPr/>
        <p:txBody>
          <a:bodyPr/>
          <a:lstStyle/>
          <a:p>
            <a:fld id="{D20FCF23-0DF0-4913-B5B5-2C5C2FFCA1A3}" type="datetime3">
              <a:rPr lang="en-US" smtClean="0"/>
              <a:t>4 May 2020</a:t>
            </a:fld>
            <a:endParaRPr lang="en-US" dirty="0"/>
          </a:p>
        </p:txBody>
      </p:sp>
      <p:sp>
        <p:nvSpPr>
          <p:cNvPr id="7" name="Slide Number Placeholder 6"/>
          <p:cNvSpPr>
            <a:spLocks noGrp="1"/>
          </p:cNvSpPr>
          <p:nvPr>
            <p:ph type="sldNum" sz="quarter" idx="17"/>
          </p:nvPr>
        </p:nvSpPr>
        <p:spPr/>
        <p:txBody>
          <a:bodyPr/>
          <a:lstStyle/>
          <a:p>
            <a:r>
              <a:rPr lang="en-US" dirty="0"/>
              <a:t>Page </a:t>
            </a:r>
            <a:fld id="{11A20EE6-9D0E-4D2E-AC18-D673A8617645}" type="slidenum">
              <a:rPr lang="en-US" smtClean="0"/>
              <a:pPr/>
              <a:t>34</a:t>
            </a:fld>
            <a:endParaRPr lang="en-US" dirty="0"/>
          </a:p>
        </p:txBody>
      </p:sp>
      <p:sp>
        <p:nvSpPr>
          <p:cNvPr id="9" name="Rectangle 8"/>
          <p:cNvSpPr/>
          <p:nvPr/>
        </p:nvSpPr>
        <p:spPr>
          <a:xfrm>
            <a:off x="372978" y="5334000"/>
            <a:ext cx="11438021" cy="646331"/>
          </a:xfrm>
          <a:prstGeom prst="rect">
            <a:avLst/>
          </a:prstGeom>
          <a:solidFill>
            <a:srgbClr val="495A6B"/>
          </a:solidFill>
        </p:spPr>
        <p:txBody>
          <a:bodyPr wrap="square">
            <a:spAutoFit/>
          </a:bodyPr>
          <a:lstStyle/>
          <a:p>
            <a:r>
              <a:rPr lang="en-US" b="1" dirty="0">
                <a:solidFill>
                  <a:schemeClr val="bg1"/>
                </a:solidFill>
              </a:rPr>
              <a:t>When your patient need supports, count on Cardiosave</a:t>
            </a:r>
            <a:r>
              <a:rPr lang="de-DE" baseline="30000" dirty="0">
                <a:solidFill>
                  <a:schemeClr val="bg1"/>
                </a:solidFill>
              </a:rPr>
              <a:t>®</a:t>
            </a:r>
            <a:r>
              <a:rPr lang="en-US" b="1" dirty="0">
                <a:solidFill>
                  <a:schemeClr val="bg1"/>
                </a:solidFill>
              </a:rPr>
              <a:t> with a high-efficacy balloon as your first line of mechanical circulatory support</a:t>
            </a:r>
          </a:p>
        </p:txBody>
      </p:sp>
      <p:sp>
        <p:nvSpPr>
          <p:cNvPr id="3" name="Footer Placeholder 2"/>
          <p:cNvSpPr>
            <a:spLocks noGrp="1"/>
          </p:cNvSpPr>
          <p:nvPr>
            <p:ph type="ftr" sz="quarter" idx="16"/>
          </p:nvPr>
        </p:nvSpPr>
        <p:spPr/>
        <p:txBody>
          <a:bodyPr/>
          <a:lstStyle/>
          <a:p>
            <a:r>
              <a:rPr lang="en-US" dirty="0"/>
              <a:t>ML-0877 Rev A MCV0010089 REVA </a:t>
            </a:r>
          </a:p>
        </p:txBody>
      </p:sp>
      <p:pic>
        <p:nvPicPr>
          <p:cNvPr id="10" name="Picture 9"/>
          <p:cNvPicPr>
            <a:picLocks noChangeAspect="1"/>
          </p:cNvPicPr>
          <p:nvPr/>
        </p:nvPicPr>
        <p:blipFill>
          <a:blip r:embed="rId3"/>
          <a:stretch>
            <a:fillRect/>
          </a:stretch>
        </p:blipFill>
        <p:spPr>
          <a:xfrm>
            <a:off x="7362113" y="1655003"/>
            <a:ext cx="2162887" cy="3673225"/>
          </a:xfrm>
          <a:prstGeom prst="rect">
            <a:avLst/>
          </a:prstGeom>
        </p:spPr>
      </p:pic>
      <p:sp>
        <p:nvSpPr>
          <p:cNvPr id="8" name="TextBox 7"/>
          <p:cNvSpPr txBox="1"/>
          <p:nvPr/>
        </p:nvSpPr>
        <p:spPr>
          <a:xfrm>
            <a:off x="660075" y="6079114"/>
            <a:ext cx="4639200" cy="236650"/>
          </a:xfrm>
          <a:prstGeom prst="rect">
            <a:avLst/>
          </a:prstGeom>
          <a:noFill/>
          <a:ln w="6350">
            <a:noFill/>
          </a:ln>
        </p:spPr>
        <p:txBody>
          <a:bodyPr vert="horz" wrap="square" lIns="36000" tIns="36000" rIns="36000" bIns="36000" rtlCol="0">
            <a:noAutofit/>
          </a:bodyPr>
          <a:lstStyle/>
          <a:p>
            <a:pPr lvl="0"/>
            <a:r>
              <a:rPr lang="en-US" altLang="en-US" sz="800" dirty="0">
                <a:solidFill>
                  <a:srgbClr val="595857"/>
                </a:solidFill>
              </a:rPr>
              <a:t>Baran, D et al</a:t>
            </a:r>
            <a:r>
              <a:rPr lang="en-US" altLang="en-US" sz="800" i="1" dirty="0">
                <a:solidFill>
                  <a:srgbClr val="595857"/>
                </a:solidFill>
              </a:rPr>
              <a:t>, Cath </a:t>
            </a:r>
            <a:r>
              <a:rPr lang="en-US" altLang="en-US" sz="800" i="1" dirty="0" err="1">
                <a:solidFill>
                  <a:srgbClr val="595857"/>
                </a:solidFill>
              </a:rPr>
              <a:t>Cardiovasc</a:t>
            </a:r>
            <a:r>
              <a:rPr lang="en-US" altLang="en-US" sz="800" i="1" dirty="0">
                <a:solidFill>
                  <a:srgbClr val="595857"/>
                </a:solidFill>
              </a:rPr>
              <a:t> </a:t>
            </a:r>
            <a:r>
              <a:rPr lang="en-US" altLang="en-US" sz="800" i="1" dirty="0" err="1">
                <a:solidFill>
                  <a:srgbClr val="595857"/>
                </a:solidFill>
              </a:rPr>
              <a:t>Intervent</a:t>
            </a:r>
            <a:r>
              <a:rPr lang="en-US" altLang="en-US" sz="800" i="1" dirty="0">
                <a:solidFill>
                  <a:srgbClr val="595857"/>
                </a:solidFill>
              </a:rPr>
              <a:t> </a:t>
            </a:r>
            <a:r>
              <a:rPr lang="en-US" sz="800" i="1" dirty="0">
                <a:solidFill>
                  <a:srgbClr val="595857"/>
                </a:solidFill>
              </a:rPr>
              <a:t>2018 Oct 1;92(4):703-710</a:t>
            </a:r>
            <a:endParaRPr lang="en-US" altLang="en-US" sz="800" i="1" dirty="0">
              <a:solidFill>
                <a:srgbClr val="595857"/>
              </a:solidFill>
            </a:endParaRPr>
          </a:p>
        </p:txBody>
      </p:sp>
    </p:spTree>
    <p:extLst>
      <p:ext uri="{BB962C8B-B14F-4D97-AF65-F5344CB8AC3E}">
        <p14:creationId xmlns:p14="http://schemas.microsoft.com/office/powerpoint/2010/main" val="3365462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408738"/>
            <a:ext cx="8645525" cy="107950"/>
          </a:xfrm>
        </p:spPr>
        <p:txBody>
          <a:bodyPr/>
          <a:lstStyle/>
          <a:p>
            <a:fld id="{EAF7235D-0D22-43DC-ACDF-17246C963E57}" type="datetime3">
              <a:rPr lang="en-US" smtClean="0"/>
              <a:t>4 May 2020</a:t>
            </a:fld>
            <a:endParaRPr lang="en-US" dirty="0"/>
          </a:p>
        </p:txBody>
      </p:sp>
      <p:sp>
        <p:nvSpPr>
          <p:cNvPr id="6" name="Slide Number Placeholder 5"/>
          <p:cNvSpPr>
            <a:spLocks noGrp="1"/>
          </p:cNvSpPr>
          <p:nvPr>
            <p:ph type="sldNum" sz="quarter" idx="4294967295"/>
          </p:nvPr>
        </p:nvSpPr>
        <p:spPr>
          <a:xfrm>
            <a:off x="0" y="6557963"/>
            <a:ext cx="8645525" cy="107950"/>
          </a:xfrm>
        </p:spPr>
        <p:txBody>
          <a:bodyPr/>
          <a:lstStyle/>
          <a:p>
            <a:r>
              <a:rPr lang="en-US" dirty="0"/>
              <a:t>Page </a:t>
            </a:r>
            <a:fld id="{11A20EE6-9D0E-4D2E-AC18-D673A8617645}" type="slidenum">
              <a:rPr lang="en-US" smtClean="0"/>
              <a:pPr/>
              <a:t>35</a:t>
            </a:fld>
            <a:endParaRPr lang="en-US" dirty="0"/>
          </a:p>
        </p:txBody>
      </p:sp>
    </p:spTree>
    <p:extLst>
      <p:ext uri="{BB962C8B-B14F-4D97-AF65-F5344CB8AC3E}">
        <p14:creationId xmlns:p14="http://schemas.microsoft.com/office/powerpoint/2010/main" val="1498652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96875" lvl="1" indent="-285750">
              <a:lnSpc>
                <a:spcPts val="2000"/>
              </a:lnSpc>
              <a:buClrTx/>
              <a:tabLst>
                <a:tab pos="169863" algn="l"/>
              </a:tabLst>
              <a:defRPr/>
            </a:pPr>
            <a:r>
              <a:rPr lang="en-US" dirty="0"/>
              <a:t>The IABP is synchronized with the cardiac cycle</a:t>
            </a:r>
          </a:p>
          <a:p>
            <a:pPr marL="396875" lvl="1" indent="-285750">
              <a:lnSpc>
                <a:spcPts val="2000"/>
              </a:lnSpc>
              <a:buClrTx/>
              <a:tabLst>
                <a:tab pos="169863" algn="l"/>
              </a:tabLst>
              <a:defRPr/>
            </a:pPr>
            <a:endParaRPr lang="en-US" dirty="0"/>
          </a:p>
          <a:p>
            <a:pPr marL="396875" lvl="1" indent="-285750">
              <a:lnSpc>
                <a:spcPts val="2000"/>
              </a:lnSpc>
              <a:buClrTx/>
              <a:tabLst>
                <a:tab pos="169863" algn="l"/>
              </a:tabLst>
              <a:defRPr/>
            </a:pPr>
            <a:r>
              <a:rPr lang="en-US" b="1" dirty="0"/>
              <a:t>Timing-</a:t>
            </a:r>
            <a:r>
              <a:rPr lang="en-US" dirty="0"/>
              <a:t> where the IAB is set to inflate and deflate using the arterial waveform</a:t>
            </a:r>
          </a:p>
          <a:p>
            <a:pPr marL="396875" lvl="1" indent="-285750">
              <a:lnSpc>
                <a:spcPts val="2000"/>
              </a:lnSpc>
              <a:buClrTx/>
              <a:tabLst>
                <a:tab pos="169863" algn="l"/>
              </a:tabLst>
              <a:defRPr/>
            </a:pPr>
            <a:endParaRPr lang="en-US" dirty="0"/>
          </a:p>
          <a:p>
            <a:pPr marL="396875" lvl="1" indent="-285750">
              <a:lnSpc>
                <a:spcPts val="2000"/>
              </a:lnSpc>
              <a:buClrTx/>
              <a:tabLst>
                <a:tab pos="169863" algn="l"/>
              </a:tabLst>
              <a:defRPr/>
            </a:pPr>
            <a:r>
              <a:rPr lang="en-US" b="1" dirty="0"/>
              <a:t>Trigger-</a:t>
            </a:r>
            <a:r>
              <a:rPr lang="en-US" dirty="0"/>
              <a:t> event that signifies the beginning of a cardiac cycle </a:t>
            </a:r>
          </a:p>
          <a:p>
            <a:endParaRPr lang="en-US" dirty="0"/>
          </a:p>
          <a:p>
            <a:endParaRPr lang="en-US" dirty="0"/>
          </a:p>
        </p:txBody>
      </p:sp>
      <p:sp>
        <p:nvSpPr>
          <p:cNvPr id="13" name="Content Placeholder 12"/>
          <p:cNvSpPr>
            <a:spLocks noGrp="1"/>
          </p:cNvSpPr>
          <p:nvPr>
            <p:ph idx="14"/>
          </p:nvPr>
        </p:nvSpPr>
        <p:spPr/>
        <p:txBody>
          <a:bodyPr/>
          <a:lstStyle/>
          <a:p>
            <a:endParaRPr lang="en-US" dirty="0"/>
          </a:p>
        </p:txBody>
      </p:sp>
      <p:sp>
        <p:nvSpPr>
          <p:cNvPr id="12" name="Text Placeholder 11"/>
          <p:cNvSpPr>
            <a:spLocks noGrp="1"/>
          </p:cNvSpPr>
          <p:nvPr>
            <p:ph type="body" sz="quarter" idx="13"/>
          </p:nvPr>
        </p:nvSpPr>
        <p:spPr/>
        <p:txBody>
          <a:bodyPr/>
          <a:lstStyle/>
          <a:p>
            <a:endParaRPr lang="en-US" dirty="0"/>
          </a:p>
        </p:txBody>
      </p:sp>
      <p:sp>
        <p:nvSpPr>
          <p:cNvPr id="3" name="Title 2"/>
          <p:cNvSpPr>
            <a:spLocks noGrp="1"/>
          </p:cNvSpPr>
          <p:nvPr>
            <p:ph type="title"/>
          </p:nvPr>
        </p:nvSpPr>
        <p:spPr/>
        <p:txBody>
          <a:bodyPr/>
          <a:lstStyle/>
          <a:p>
            <a:r>
              <a:rPr lang="en-US" dirty="0"/>
              <a:t>Timing and Trigger</a:t>
            </a:r>
          </a:p>
        </p:txBody>
      </p:sp>
      <p:sp>
        <p:nvSpPr>
          <p:cNvPr id="4" name="Date Placeholder 3"/>
          <p:cNvSpPr>
            <a:spLocks noGrp="1"/>
          </p:cNvSpPr>
          <p:nvPr>
            <p:ph type="dt" sz="half" idx="15"/>
          </p:nvPr>
        </p:nvSpPr>
        <p:spPr/>
        <p:txBody>
          <a:bodyPr/>
          <a:lstStyle/>
          <a:p>
            <a:fld id="{B18D41E8-AE73-4F2C-8B16-9188BA8ECF75}" type="datetime3">
              <a:rPr lang="en-US" smtClean="0"/>
              <a:t>4 May 2020</a:t>
            </a:fld>
            <a:endParaRPr lang="en-US" dirty="0"/>
          </a:p>
        </p:txBody>
      </p:sp>
      <p:sp>
        <p:nvSpPr>
          <p:cNvPr id="6" name="Slide Number Placeholder 5"/>
          <p:cNvSpPr>
            <a:spLocks noGrp="1"/>
          </p:cNvSpPr>
          <p:nvPr>
            <p:ph type="sldNum" sz="quarter" idx="17"/>
          </p:nvPr>
        </p:nvSpPr>
        <p:spPr>
          <a:xfrm>
            <a:off x="697383" y="6580199"/>
            <a:ext cx="8644808" cy="108000"/>
          </a:xfrm>
        </p:spPr>
        <p:txBody>
          <a:bodyPr/>
          <a:lstStyle/>
          <a:p>
            <a:r>
              <a:rPr lang="en-US" dirty="0"/>
              <a:t>Page </a:t>
            </a:r>
            <a:fld id="{11A20EE6-9D0E-4D2E-AC18-D673A8617645}" type="slidenum">
              <a:rPr lang="en-US" smtClean="0"/>
              <a:pPr/>
              <a:t>4</a:t>
            </a:fld>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714" y="1773238"/>
            <a:ext cx="5225086" cy="3513420"/>
          </a:xfrm>
          <a:prstGeom prst="rect">
            <a:avLst/>
          </a:prstGeom>
          <a:noFill/>
          <a:ln w="50800">
            <a:solidFill>
              <a:schemeClr val="accent5"/>
            </a:solidFill>
            <a:miter lim="800000"/>
            <a:headEnd/>
            <a:tailEnd/>
          </a:ln>
          <a:extLst>
            <a:ext uri="{909E8E84-426E-40DD-AFC4-6F175D3DCCD1}">
              <a14:hiddenFill xmlns:a14="http://schemas.microsoft.com/office/drawing/2010/main">
                <a:solidFill>
                  <a:schemeClr val="accent1"/>
                </a:solidFill>
              </a14:hiddenFill>
            </a:ext>
          </a:extLst>
        </p:spPr>
      </p:pic>
      <p:sp>
        <p:nvSpPr>
          <p:cNvPr id="7" name="Footer Placeholder 6"/>
          <p:cNvSpPr>
            <a:spLocks noGrp="1"/>
          </p:cNvSpPr>
          <p:nvPr>
            <p:ph type="ftr" sz="quarter" idx="16"/>
          </p:nvPr>
        </p:nvSpPr>
        <p:spPr/>
        <p:txBody>
          <a:bodyPr/>
          <a:lstStyle/>
          <a:p>
            <a:r>
              <a:rPr lang="en-US" dirty="0"/>
              <a:t>ML-0877 Rev A MCV0010089 REVA </a:t>
            </a:r>
          </a:p>
        </p:txBody>
      </p:sp>
      <p:sp>
        <p:nvSpPr>
          <p:cNvPr id="11" name="TextBox 10"/>
          <p:cNvSpPr txBox="1"/>
          <p:nvPr/>
        </p:nvSpPr>
        <p:spPr>
          <a:xfrm>
            <a:off x="648500" y="6075362"/>
            <a:ext cx="3496200" cy="96838"/>
          </a:xfrm>
          <a:prstGeom prst="rect">
            <a:avLst/>
          </a:prstGeom>
          <a:noFill/>
          <a:ln w="6350">
            <a:noFill/>
          </a:ln>
        </p:spPr>
        <p:txBody>
          <a:bodyPr vert="horz" wrap="square" lIns="36000" tIns="36000" rIns="36000" bIns="36000" rtlCol="0">
            <a:noAutofit/>
          </a:bodyPr>
          <a:lstStyle/>
          <a:p>
            <a:pPr>
              <a:spcBef>
                <a:spcPts val="600"/>
              </a:spcBef>
            </a:pPr>
            <a:r>
              <a:rPr lang="en-US" sz="800" dirty="0" err="1">
                <a:solidFill>
                  <a:srgbClr val="000000"/>
                </a:solidFill>
                <a:latin typeface="+mj-lt"/>
              </a:rPr>
              <a:t>Parissis</a:t>
            </a:r>
            <a:r>
              <a:rPr lang="en-US" sz="800" dirty="0">
                <a:solidFill>
                  <a:srgbClr val="000000"/>
                </a:solidFill>
                <a:latin typeface="+mj-lt"/>
              </a:rPr>
              <a:t> et al</a:t>
            </a:r>
            <a:r>
              <a:rPr lang="en-US" sz="800" i="1" dirty="0">
                <a:solidFill>
                  <a:srgbClr val="000000"/>
                </a:solidFill>
                <a:latin typeface="+mj-lt"/>
              </a:rPr>
              <a:t>. Journal of Cardiothoracic Surgery </a:t>
            </a:r>
            <a:r>
              <a:rPr lang="en-US" sz="800" dirty="0">
                <a:solidFill>
                  <a:srgbClr val="000000"/>
                </a:solidFill>
                <a:latin typeface="+mj-lt"/>
              </a:rPr>
              <a:t>(2016) 11:122</a:t>
            </a:r>
            <a:r>
              <a:rPr lang="en-US" sz="800" dirty="0">
                <a:latin typeface="+mj-lt"/>
              </a:rPr>
              <a:t> </a:t>
            </a:r>
          </a:p>
        </p:txBody>
      </p:sp>
    </p:spTree>
    <p:extLst>
      <p:ext uri="{BB962C8B-B14F-4D97-AF65-F5344CB8AC3E}">
        <p14:creationId xmlns:p14="http://schemas.microsoft.com/office/powerpoint/2010/main" val="396778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a:t>The hemodynamic effects of the IABP have the most  benefit when the balloon is deflated simultaneously with the start of contraction, whereas inflation before onset of diastole unconditionally interferes with ejection</a:t>
            </a:r>
          </a:p>
          <a:p>
            <a:endParaRPr lang="en-US" dirty="0"/>
          </a:p>
          <a:p>
            <a:r>
              <a:rPr lang="en-US" sz="2000" b="1" dirty="0"/>
              <a:t>Accurate timing is critical.</a:t>
            </a:r>
          </a:p>
        </p:txBody>
      </p:sp>
      <p:pic>
        <p:nvPicPr>
          <p:cNvPr id="11" name="Content Placeholder 10" descr="caradiac cycle.png"/>
          <p:cNvPicPr>
            <a:picLocks noGrp="1" noChangeAspect="1"/>
          </p:cNvPicPr>
          <p:nvPr>
            <p:ph idx="14"/>
          </p:nvPr>
        </p:nvPicPr>
        <p:blipFill>
          <a:blip r:embed="rId3"/>
          <a:stretch>
            <a:fillRect/>
          </a:stretch>
        </p:blipFill>
        <p:spPr>
          <a:xfrm>
            <a:off x="6429552" y="1725898"/>
            <a:ext cx="5046713" cy="3531902"/>
          </a:xfrm>
          <a:prstGeom prst="rect">
            <a:avLst/>
          </a:prstGeom>
          <a:ln w="50800" cap="flat" cmpd="sng" algn="ctr">
            <a:solidFill>
              <a:schemeClr val="accent5"/>
            </a:solidFill>
            <a:prstDash val="solid"/>
            <a:round/>
            <a:headEnd type="none" w="med" len="med"/>
            <a:tailEnd type="none" w="med" len="med"/>
          </a:ln>
        </p:spPr>
      </p:pic>
      <p:sp>
        <p:nvSpPr>
          <p:cNvPr id="5" name="Text Placeholder 4"/>
          <p:cNvSpPr>
            <a:spLocks noGrp="1"/>
          </p:cNvSpPr>
          <p:nvPr>
            <p:ph type="body" sz="quarter" idx="13"/>
          </p:nvPr>
        </p:nvSpPr>
        <p:spPr/>
        <p:txBody>
          <a:bodyPr/>
          <a:lstStyle/>
          <a:p>
            <a:endParaRPr lang="en-US" dirty="0">
              <a:solidFill>
                <a:srgbClr val="FF0000"/>
              </a:solidFill>
            </a:endParaRPr>
          </a:p>
        </p:txBody>
      </p:sp>
      <p:sp>
        <p:nvSpPr>
          <p:cNvPr id="2" name="Title 1"/>
          <p:cNvSpPr>
            <a:spLocks noGrp="1"/>
          </p:cNvSpPr>
          <p:nvPr>
            <p:ph type="title"/>
          </p:nvPr>
        </p:nvSpPr>
        <p:spPr/>
        <p:txBody>
          <a:bodyPr/>
          <a:lstStyle/>
          <a:p>
            <a:r>
              <a:rPr lang="en-US" dirty="0"/>
              <a:t>Timing is Everything</a:t>
            </a:r>
          </a:p>
        </p:txBody>
      </p:sp>
      <p:sp>
        <p:nvSpPr>
          <p:cNvPr id="4" name="Date Placeholder 3"/>
          <p:cNvSpPr>
            <a:spLocks noGrp="1"/>
          </p:cNvSpPr>
          <p:nvPr>
            <p:ph type="dt" sz="half" idx="15"/>
          </p:nvPr>
        </p:nvSpPr>
        <p:spPr/>
        <p:txBody>
          <a:bodyPr/>
          <a:lstStyle/>
          <a:p>
            <a:fld id="{B3A099DA-148D-47F4-9C71-E4F9408BDACD}" type="datetime3">
              <a:rPr lang="en-US" smtClean="0"/>
              <a:t>4 May 2020</a:t>
            </a:fld>
            <a:endParaRPr lang="en-US" dirty="0"/>
          </a:p>
        </p:txBody>
      </p:sp>
      <p:sp>
        <p:nvSpPr>
          <p:cNvPr id="6" name="Slide Number Placeholder 5"/>
          <p:cNvSpPr>
            <a:spLocks noGrp="1"/>
          </p:cNvSpPr>
          <p:nvPr>
            <p:ph type="sldNum" sz="quarter" idx="17"/>
          </p:nvPr>
        </p:nvSpPr>
        <p:spPr/>
        <p:txBody>
          <a:bodyPr/>
          <a:lstStyle/>
          <a:p>
            <a:r>
              <a:rPr lang="en-US" dirty="0"/>
              <a:t>Page </a:t>
            </a:r>
            <a:fld id="{11A20EE6-9D0E-4D2E-AC18-D673A8617645}" type="slidenum">
              <a:rPr lang="en-US" smtClean="0"/>
              <a:pPr/>
              <a:t>5</a:t>
            </a:fld>
            <a:endParaRPr lang="en-US" dirty="0"/>
          </a:p>
        </p:txBody>
      </p:sp>
      <p:sp>
        <p:nvSpPr>
          <p:cNvPr id="3" name="Footer Placeholder 2"/>
          <p:cNvSpPr>
            <a:spLocks noGrp="1"/>
          </p:cNvSpPr>
          <p:nvPr>
            <p:ph type="ftr" sz="quarter" idx="16"/>
          </p:nvPr>
        </p:nvSpPr>
        <p:spPr/>
        <p:txBody>
          <a:bodyPr/>
          <a:lstStyle/>
          <a:p>
            <a:r>
              <a:rPr lang="en-US" dirty="0"/>
              <a:t>ML-0877 Rev A MCV0010089 REVA </a:t>
            </a:r>
          </a:p>
        </p:txBody>
      </p:sp>
      <p:sp>
        <p:nvSpPr>
          <p:cNvPr id="10" name="TextBox 9"/>
          <p:cNvSpPr txBox="1"/>
          <p:nvPr/>
        </p:nvSpPr>
        <p:spPr>
          <a:xfrm>
            <a:off x="644325" y="6068709"/>
            <a:ext cx="4105800" cy="168116"/>
          </a:xfrm>
          <a:prstGeom prst="rect">
            <a:avLst/>
          </a:prstGeom>
          <a:noFill/>
          <a:ln w="6350">
            <a:noFill/>
          </a:ln>
        </p:spPr>
        <p:txBody>
          <a:bodyPr vert="horz" wrap="square" lIns="36000" tIns="36000" rIns="36000" bIns="36000" rtlCol="0">
            <a:noAutofit/>
          </a:bodyPr>
          <a:lstStyle/>
          <a:p>
            <a:pPr>
              <a:spcBef>
                <a:spcPts val="600"/>
              </a:spcBef>
            </a:pPr>
            <a:r>
              <a:rPr lang="en-US" sz="800" dirty="0"/>
              <a:t>Yarhman G et al.</a:t>
            </a:r>
            <a:r>
              <a:rPr lang="en-US" sz="800" i="1" dirty="0"/>
              <a:t> Perfusion </a:t>
            </a:r>
            <a:r>
              <a:rPr lang="en-US" sz="800" dirty="0"/>
              <a:t>18(2) 97-102 September 2012</a:t>
            </a:r>
          </a:p>
        </p:txBody>
      </p:sp>
    </p:spTree>
    <p:extLst>
      <p:ext uri="{BB962C8B-B14F-4D97-AF65-F5344CB8AC3E}">
        <p14:creationId xmlns:p14="http://schemas.microsoft.com/office/powerpoint/2010/main" val="551536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t>Conventional fluid filled arterial line </a:t>
            </a:r>
          </a:p>
        </p:txBody>
      </p:sp>
      <p:sp>
        <p:nvSpPr>
          <p:cNvPr id="2" name="Subtitle 1"/>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fld id="{D88A31FE-07D9-49B1-B8EA-E139C30AC516}" type="datetime3">
              <a:rPr lang="en-US" smtClean="0"/>
              <a:t>4 May 2020</a:t>
            </a:fld>
            <a:endParaRPr lang="en-US" dirty="0"/>
          </a:p>
        </p:txBody>
      </p:sp>
      <p:sp>
        <p:nvSpPr>
          <p:cNvPr id="6" name="Slide Number Placeholder 5"/>
          <p:cNvSpPr>
            <a:spLocks noGrp="1"/>
          </p:cNvSpPr>
          <p:nvPr>
            <p:ph type="sldNum" sz="quarter" idx="12"/>
          </p:nvPr>
        </p:nvSpPr>
        <p:spPr/>
        <p:txBody>
          <a:bodyPr/>
          <a:lstStyle/>
          <a:p>
            <a:r>
              <a:rPr lang="en-US" dirty="0"/>
              <a:t>Page </a:t>
            </a:r>
            <a:fld id="{11A20EE6-9D0E-4D2E-AC18-D673A8617645}" type="slidenum">
              <a:rPr lang="en-US" smtClean="0"/>
              <a:pPr/>
              <a:t>6</a:t>
            </a:fld>
            <a:endParaRPr lang="en-US" dirty="0"/>
          </a:p>
        </p:txBody>
      </p:sp>
      <p:sp>
        <p:nvSpPr>
          <p:cNvPr id="3" name="Footer Placeholder 2"/>
          <p:cNvSpPr>
            <a:spLocks noGrp="1"/>
          </p:cNvSpPr>
          <p:nvPr>
            <p:ph type="ftr" sz="quarter" idx="11"/>
          </p:nvPr>
        </p:nvSpPr>
        <p:spPr/>
        <p:txBody>
          <a:bodyPr/>
          <a:lstStyle/>
          <a:p>
            <a:r>
              <a:rPr lang="en-US" noProof="0" dirty="0"/>
              <a:t>ML-0877 Rev A MCV0010089 REVA </a:t>
            </a:r>
          </a:p>
        </p:txBody>
      </p:sp>
    </p:spTree>
    <p:extLst>
      <p:ext uri="{BB962C8B-B14F-4D97-AF65-F5344CB8AC3E}">
        <p14:creationId xmlns:p14="http://schemas.microsoft.com/office/powerpoint/2010/main" val="1058350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694800" y="1613606"/>
            <a:ext cx="5220674" cy="4248001"/>
          </a:xfrm>
          <a:ln>
            <a:noFill/>
          </a:ln>
        </p:spPr>
        <p:txBody>
          <a:bodyPr/>
          <a:lstStyle/>
          <a:p>
            <a:pPr marL="285750" indent="-285750">
              <a:buFont typeface="Arial" panose="020B0604020202020204" pitchFamily="34" charset="0"/>
              <a:buChar char="•"/>
            </a:pPr>
            <a:r>
              <a:rPr lang="en-GB" altLang="en-US" dirty="0">
                <a:ea typeface="ＭＳ Ｐゴシック" panose="020B0600070205080204" pitchFamily="34" charset="-128"/>
              </a:rPr>
              <a:t>IABP algorithms evaluate several key landmarks on the arterial pressure waveform to establish timing</a:t>
            </a:r>
          </a:p>
          <a:p>
            <a:pPr marL="285750" indent="-285750">
              <a:buFont typeface="Arial" panose="020B0604020202020204" pitchFamily="34" charset="0"/>
              <a:buChar char="•"/>
            </a:pPr>
            <a:endParaRPr lang="en-GB" altLang="en-US" dirty="0">
              <a:ea typeface="ＭＳ Ｐゴシック" panose="020B0600070205080204" pitchFamily="34" charset="-128"/>
            </a:endParaRPr>
          </a:p>
          <a:p>
            <a:pPr marL="285750" indent="-285750">
              <a:buFont typeface="Arial" panose="020B0604020202020204" pitchFamily="34" charset="0"/>
              <a:buChar char="•"/>
            </a:pPr>
            <a:r>
              <a:rPr lang="en-GB" altLang="en-US" dirty="0">
                <a:ea typeface="ＭＳ Ｐゴシック" panose="020B0600070205080204" pitchFamily="34" charset="-128"/>
              </a:rPr>
              <a:t>Dicrotic notch signifies closure of the aortic valve and is a critical landmark used for inflation timing </a:t>
            </a:r>
          </a:p>
          <a:p>
            <a:pPr marL="285750" indent="-285750">
              <a:buFont typeface="Arial" panose="020B0604020202020204" pitchFamily="34" charset="0"/>
              <a:buChar char="•"/>
            </a:pPr>
            <a:endParaRPr lang="en-GB" altLang="en-US" dirty="0">
              <a:ea typeface="ＭＳ Ｐゴシック" panose="020B0600070205080204" pitchFamily="34" charset="-128"/>
            </a:endParaRPr>
          </a:p>
          <a:p>
            <a:pPr marL="285750" indent="-285750">
              <a:buFont typeface="Arial" panose="020B0604020202020204" pitchFamily="34" charset="0"/>
              <a:buChar char="•"/>
            </a:pPr>
            <a:r>
              <a:rPr lang="en-GB" altLang="en-US" dirty="0">
                <a:ea typeface="ＭＳ Ｐゴシック" panose="020B0600070205080204" pitchFamily="34" charset="-128"/>
              </a:rPr>
              <a:t>Deflation is set prior to the opening of the aortic valve as signified by the upstroke of systole</a:t>
            </a:r>
          </a:p>
          <a:p>
            <a:pPr marL="285750" indent="-285750">
              <a:buFont typeface="Arial" panose="020B0604020202020204" pitchFamily="34" charset="0"/>
              <a:buChar char="•"/>
            </a:pPr>
            <a:endParaRPr lang="en-GB" altLang="en-US" dirty="0">
              <a:ea typeface="ＭＳ Ｐゴシック" panose="020B0600070205080204" pitchFamily="34" charset="-128"/>
            </a:endParaRPr>
          </a:p>
          <a:p>
            <a:endParaRPr lang="en-GB" altLang="en-US" sz="2400" dirty="0">
              <a:ea typeface="ＭＳ Ｐゴシック" panose="020B0600070205080204" pitchFamily="34" charset="-128"/>
            </a:endParaRPr>
          </a:p>
        </p:txBody>
      </p:sp>
      <p:pic>
        <p:nvPicPr>
          <p:cNvPr id="7" name="Content Placeholder 6"/>
          <p:cNvPicPr>
            <a:picLocks noGrp="1" noChangeAspect="1"/>
          </p:cNvPicPr>
          <p:nvPr>
            <p:ph idx="14"/>
          </p:nvPr>
        </p:nvPicPr>
        <p:blipFill>
          <a:blip r:embed="rId3"/>
          <a:stretch>
            <a:fillRect/>
          </a:stretch>
        </p:blipFill>
        <p:spPr>
          <a:xfrm>
            <a:off x="6442872" y="1740442"/>
            <a:ext cx="5221287" cy="2834946"/>
          </a:xfrm>
          <a:prstGeom prst="rect">
            <a:avLst/>
          </a:prstGeom>
        </p:spPr>
      </p:pic>
      <p:sp>
        <p:nvSpPr>
          <p:cNvPr id="5" name="Text Placeholder 4"/>
          <p:cNvSpPr>
            <a:spLocks noGrp="1"/>
          </p:cNvSpPr>
          <p:nvPr>
            <p:ph type="body" sz="quarter" idx="13"/>
          </p:nvPr>
        </p:nvSpPr>
        <p:spPr/>
        <p:txBody>
          <a:bodyPr/>
          <a:lstStyle/>
          <a:p>
            <a:endParaRPr lang="en-US" dirty="0"/>
          </a:p>
        </p:txBody>
      </p:sp>
      <p:sp>
        <p:nvSpPr>
          <p:cNvPr id="8194" name="Title 1"/>
          <p:cNvSpPr>
            <a:spLocks noGrp="1"/>
          </p:cNvSpPr>
          <p:nvPr>
            <p:ph type="title"/>
          </p:nvPr>
        </p:nvSpPr>
        <p:spPr/>
        <p:txBody>
          <a:bodyPr/>
          <a:lstStyle/>
          <a:p>
            <a:r>
              <a:rPr lang="en-GB" altLang="en-US" dirty="0">
                <a:solidFill>
                  <a:schemeClr val="accent2"/>
                </a:solidFill>
                <a:ea typeface="ＭＳ Ｐゴシック" panose="020B0600070205080204" pitchFamily="34" charset="-128"/>
              </a:rPr>
              <a:t>Importance of Quality Arterial Pressure Monitoring</a:t>
            </a:r>
          </a:p>
        </p:txBody>
      </p:sp>
      <p:sp>
        <p:nvSpPr>
          <p:cNvPr id="3" name="Date Placeholder 2"/>
          <p:cNvSpPr>
            <a:spLocks noGrp="1"/>
          </p:cNvSpPr>
          <p:nvPr>
            <p:ph type="dt" sz="half" idx="15"/>
          </p:nvPr>
        </p:nvSpPr>
        <p:spPr/>
        <p:txBody>
          <a:bodyPr/>
          <a:lstStyle/>
          <a:p>
            <a:fld id="{A03DD803-7FE6-475E-B38C-5B5BCF0AD4AF}" type="datetime3">
              <a:rPr lang="en-US" smtClean="0"/>
              <a:t>4 May 2020</a:t>
            </a:fld>
            <a:endParaRPr lang="en-US" dirty="0"/>
          </a:p>
        </p:txBody>
      </p:sp>
      <p:sp>
        <p:nvSpPr>
          <p:cNvPr id="4" name="Slide Number Placeholder 3"/>
          <p:cNvSpPr>
            <a:spLocks noGrp="1"/>
          </p:cNvSpPr>
          <p:nvPr>
            <p:ph type="sldNum" sz="quarter" idx="17"/>
          </p:nvPr>
        </p:nvSpPr>
        <p:spPr/>
        <p:txBody>
          <a:bodyPr/>
          <a:lstStyle/>
          <a:p>
            <a:r>
              <a:rPr lang="en-US" dirty="0"/>
              <a:t>Page </a:t>
            </a:r>
            <a:fld id="{11A20EE6-9D0E-4D2E-AC18-D673A8617645}" type="slidenum">
              <a:rPr lang="en-US" smtClean="0"/>
              <a:pPr/>
              <a:t>7</a:t>
            </a:fld>
            <a:endParaRPr lang="en-US" dirty="0"/>
          </a:p>
        </p:txBody>
      </p:sp>
      <p:sp>
        <p:nvSpPr>
          <p:cNvPr id="10" name="Footer Placeholder 9"/>
          <p:cNvSpPr>
            <a:spLocks noGrp="1"/>
          </p:cNvSpPr>
          <p:nvPr>
            <p:ph type="ftr" sz="quarter" idx="16"/>
          </p:nvPr>
        </p:nvSpPr>
        <p:spPr/>
        <p:txBody>
          <a:bodyPr/>
          <a:lstStyle/>
          <a:p>
            <a:r>
              <a:rPr lang="en-US" dirty="0"/>
              <a:t>ML-0877 Rev A MCV0010089 REVA </a:t>
            </a:r>
          </a:p>
        </p:txBody>
      </p:sp>
      <p:sp>
        <p:nvSpPr>
          <p:cNvPr id="11" name="TextBox 10"/>
          <p:cNvSpPr txBox="1"/>
          <p:nvPr/>
        </p:nvSpPr>
        <p:spPr>
          <a:xfrm>
            <a:off x="5943600" y="3581400"/>
            <a:ext cx="1371600" cy="381000"/>
          </a:xfrm>
          <a:prstGeom prst="rect">
            <a:avLst/>
          </a:prstGeom>
          <a:noFill/>
          <a:ln w="6350">
            <a:solidFill>
              <a:srgbClr val="000000"/>
            </a:solidFill>
          </a:ln>
        </p:spPr>
        <p:txBody>
          <a:bodyPr vert="horz" wrap="square" lIns="36000" tIns="36000" rIns="36000" bIns="36000" rtlCol="0">
            <a:noAutofit/>
          </a:bodyPr>
          <a:lstStyle/>
          <a:p>
            <a:pPr>
              <a:spcBef>
                <a:spcPts val="600"/>
              </a:spcBef>
            </a:pPr>
            <a:r>
              <a:rPr lang="en-US" sz="1100" b="1" dirty="0">
                <a:solidFill>
                  <a:schemeClr val="accent1"/>
                </a:solidFill>
              </a:rPr>
              <a:t>Aortic valve opens</a:t>
            </a:r>
          </a:p>
        </p:txBody>
      </p:sp>
      <p:sp>
        <p:nvSpPr>
          <p:cNvPr id="13" name="TextBox 12"/>
          <p:cNvSpPr txBox="1"/>
          <p:nvPr/>
        </p:nvSpPr>
        <p:spPr>
          <a:xfrm>
            <a:off x="644325" y="6068709"/>
            <a:ext cx="4105800" cy="168116"/>
          </a:xfrm>
          <a:prstGeom prst="rect">
            <a:avLst/>
          </a:prstGeom>
          <a:noFill/>
          <a:ln w="6350">
            <a:noFill/>
          </a:ln>
        </p:spPr>
        <p:txBody>
          <a:bodyPr vert="horz" wrap="square" lIns="36000" tIns="36000" rIns="36000" bIns="36000" rtlCol="0">
            <a:noAutofit/>
          </a:bodyPr>
          <a:lstStyle/>
          <a:p>
            <a:pPr>
              <a:spcBef>
                <a:spcPts val="600"/>
              </a:spcBef>
            </a:pPr>
            <a:r>
              <a:rPr lang="en-US" sz="800" dirty="0"/>
              <a:t>Yarhman G et al.</a:t>
            </a:r>
            <a:r>
              <a:rPr lang="en-US" sz="800" i="1" dirty="0"/>
              <a:t> Perfusion </a:t>
            </a:r>
            <a:r>
              <a:rPr lang="en-US" sz="800" dirty="0"/>
              <a:t>18(2) 97-102 September 2012</a:t>
            </a:r>
          </a:p>
        </p:txBody>
      </p:sp>
    </p:spTree>
    <p:extLst>
      <p:ext uri="{BB962C8B-B14F-4D97-AF65-F5344CB8AC3E}">
        <p14:creationId xmlns:p14="http://schemas.microsoft.com/office/powerpoint/2010/main" val="403211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US" dirty="0"/>
              <a:t>Traditional IAB catheters transmit a pressure signal through the fluid-filled inner lumen to an external pressure transducer, then to the pump via a pressure transducer cable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technology has many challenges to maintaining accuracy</a:t>
            </a:r>
          </a:p>
          <a:p>
            <a:endParaRPr lang="en-US" dirty="0"/>
          </a:p>
          <a:p>
            <a:endParaRPr lang="en-US" dirty="0"/>
          </a:p>
          <a:p>
            <a:endParaRPr lang="en-US" dirty="0"/>
          </a:p>
        </p:txBody>
      </p:sp>
      <p:sp>
        <p:nvSpPr>
          <p:cNvPr id="21" name="Content Placeholder 20"/>
          <p:cNvSpPr>
            <a:spLocks noGrp="1"/>
          </p:cNvSpPr>
          <p:nvPr>
            <p:ph idx="14"/>
          </p:nvPr>
        </p:nvSpPr>
        <p:spPr/>
        <p:txBody>
          <a:bodyPr/>
          <a:lstStyle/>
          <a:p>
            <a:endParaRPr lang="en-US" dirty="0"/>
          </a:p>
        </p:txBody>
      </p:sp>
      <p:sp>
        <p:nvSpPr>
          <p:cNvPr id="7" name="Text Placeholder 6"/>
          <p:cNvSpPr>
            <a:spLocks noGrp="1"/>
          </p:cNvSpPr>
          <p:nvPr>
            <p:ph type="body" sz="quarter" idx="13"/>
          </p:nvPr>
        </p:nvSpPr>
        <p:spPr/>
        <p:txBody>
          <a:bodyPr/>
          <a:lstStyle/>
          <a:p>
            <a:endParaRPr lang="en-US" dirty="0"/>
          </a:p>
        </p:txBody>
      </p:sp>
      <p:sp>
        <p:nvSpPr>
          <p:cNvPr id="5" name="Title 4"/>
          <p:cNvSpPr>
            <a:spLocks noGrp="1"/>
          </p:cNvSpPr>
          <p:nvPr>
            <p:ph type="title"/>
          </p:nvPr>
        </p:nvSpPr>
        <p:spPr/>
        <p:txBody>
          <a:bodyPr/>
          <a:lstStyle/>
          <a:p>
            <a:r>
              <a:rPr lang="en-US" dirty="0"/>
              <a:t>Conventional Fluid Filled Arterial Line </a:t>
            </a:r>
          </a:p>
        </p:txBody>
      </p:sp>
      <p:sp>
        <p:nvSpPr>
          <p:cNvPr id="6" name="Date Placeholder 5"/>
          <p:cNvSpPr>
            <a:spLocks noGrp="1"/>
          </p:cNvSpPr>
          <p:nvPr>
            <p:ph type="dt" sz="half" idx="15"/>
          </p:nvPr>
        </p:nvSpPr>
        <p:spPr/>
        <p:txBody>
          <a:bodyPr/>
          <a:lstStyle/>
          <a:p>
            <a:fld id="{03D5D14B-7C8D-4EF7-A5AA-2ACF74E480D5}" type="datetime3">
              <a:rPr lang="en-US" smtClean="0"/>
              <a:t>4 May 2020</a:t>
            </a:fld>
            <a:endParaRPr lang="en-US" dirty="0"/>
          </a:p>
        </p:txBody>
      </p:sp>
      <p:sp>
        <p:nvSpPr>
          <p:cNvPr id="8" name="Slide Number Placeholder 7"/>
          <p:cNvSpPr>
            <a:spLocks noGrp="1"/>
          </p:cNvSpPr>
          <p:nvPr>
            <p:ph type="sldNum" sz="quarter" idx="17"/>
          </p:nvPr>
        </p:nvSpPr>
        <p:spPr/>
        <p:txBody>
          <a:bodyPr/>
          <a:lstStyle/>
          <a:p>
            <a:r>
              <a:rPr lang="en-US" dirty="0"/>
              <a:t>Page </a:t>
            </a:r>
            <a:fld id="{11A20EE6-9D0E-4D2E-AC18-D673A8617645}" type="slidenum">
              <a:rPr lang="en-US" smtClean="0"/>
              <a:pPr/>
              <a:t>8</a:t>
            </a:fld>
            <a:endParaRPr lang="en-US" dirty="0"/>
          </a:p>
        </p:txBody>
      </p:sp>
      <p:grpSp>
        <p:nvGrpSpPr>
          <p:cNvPr id="9" name="Group 8"/>
          <p:cNvGrpSpPr/>
          <p:nvPr/>
        </p:nvGrpSpPr>
        <p:grpSpPr>
          <a:xfrm>
            <a:off x="6553200" y="1669038"/>
            <a:ext cx="4095426" cy="4366478"/>
            <a:chOff x="5232701" y="1352478"/>
            <a:chExt cx="3663325" cy="5371921"/>
          </a:xfrm>
        </p:grpSpPr>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p:blipFill>
          <p:spPr>
            <a:xfrm>
              <a:off x="5232701" y="1352478"/>
              <a:ext cx="3663325" cy="5371921"/>
            </a:xfrm>
            <a:prstGeom prst="rect">
              <a:avLst/>
            </a:prstGeom>
          </p:spPr>
        </p:pic>
        <p:sp>
          <p:nvSpPr>
            <p:cNvPr id="11" name="TextBox 10"/>
            <p:cNvSpPr txBox="1"/>
            <p:nvPr/>
          </p:nvSpPr>
          <p:spPr>
            <a:xfrm>
              <a:off x="5271200" y="2055492"/>
              <a:ext cx="935577" cy="307777"/>
            </a:xfrm>
            <a:prstGeom prst="rect">
              <a:avLst/>
            </a:prstGeom>
            <a:noFill/>
            <a:ln>
              <a:noFill/>
            </a:ln>
          </p:spPr>
          <p:txBody>
            <a:bodyPr vert="horz" wrap="square" lIns="0" tIns="0" rIns="0" bIns="0" rtlCol="0">
              <a:spAutoFit/>
            </a:bodyPr>
            <a:lstStyle/>
            <a:p>
              <a:r>
                <a:rPr lang="en-US" sz="1000" i="1" dirty="0">
                  <a:solidFill>
                    <a:schemeClr val="bg2">
                      <a:lumMod val="10000"/>
                    </a:schemeClr>
                  </a:solidFill>
                </a:rPr>
                <a:t>Low-compliance pressure tubing</a:t>
              </a:r>
            </a:p>
          </p:txBody>
        </p:sp>
        <p:sp>
          <p:nvSpPr>
            <p:cNvPr id="12" name="TextBox 11"/>
            <p:cNvSpPr txBox="1"/>
            <p:nvPr/>
          </p:nvSpPr>
          <p:spPr>
            <a:xfrm>
              <a:off x="5271200" y="3609617"/>
              <a:ext cx="762000" cy="153888"/>
            </a:xfrm>
            <a:prstGeom prst="rect">
              <a:avLst/>
            </a:prstGeom>
            <a:noFill/>
            <a:ln>
              <a:noFill/>
            </a:ln>
          </p:spPr>
          <p:txBody>
            <a:bodyPr vert="horz" wrap="square" lIns="0" tIns="0" rIns="0" bIns="0" rtlCol="0">
              <a:spAutoFit/>
            </a:bodyPr>
            <a:lstStyle/>
            <a:p>
              <a:r>
                <a:rPr lang="en-US" sz="1000" i="1" dirty="0">
                  <a:solidFill>
                    <a:schemeClr val="bg2">
                      <a:lumMod val="10000"/>
                    </a:schemeClr>
                  </a:solidFill>
                </a:rPr>
                <a:t>Transducer</a:t>
              </a:r>
            </a:p>
          </p:txBody>
        </p:sp>
        <p:sp>
          <p:nvSpPr>
            <p:cNvPr id="13" name="TextBox 12"/>
            <p:cNvSpPr txBox="1"/>
            <p:nvPr/>
          </p:nvSpPr>
          <p:spPr>
            <a:xfrm>
              <a:off x="5271200" y="4602997"/>
              <a:ext cx="609600" cy="307777"/>
            </a:xfrm>
            <a:prstGeom prst="rect">
              <a:avLst/>
            </a:prstGeom>
            <a:noFill/>
            <a:ln>
              <a:noFill/>
            </a:ln>
          </p:spPr>
          <p:txBody>
            <a:bodyPr vert="horz" wrap="square" lIns="0" tIns="0" rIns="0" bIns="0" rtlCol="0">
              <a:spAutoFit/>
            </a:bodyPr>
            <a:lstStyle/>
            <a:p>
              <a:r>
                <a:rPr lang="en-US" sz="1000" i="1" dirty="0">
                  <a:solidFill>
                    <a:schemeClr val="bg2">
                      <a:lumMod val="10000"/>
                    </a:schemeClr>
                  </a:solidFill>
                </a:rPr>
                <a:t>Fast-flush device</a:t>
              </a:r>
            </a:p>
          </p:txBody>
        </p:sp>
        <p:sp>
          <p:nvSpPr>
            <p:cNvPr id="14" name="TextBox 13"/>
            <p:cNvSpPr txBox="1"/>
            <p:nvPr/>
          </p:nvSpPr>
          <p:spPr>
            <a:xfrm>
              <a:off x="5271200" y="2509040"/>
              <a:ext cx="685800" cy="307777"/>
            </a:xfrm>
            <a:prstGeom prst="rect">
              <a:avLst/>
            </a:prstGeom>
            <a:noFill/>
            <a:ln>
              <a:noFill/>
            </a:ln>
          </p:spPr>
          <p:txBody>
            <a:bodyPr vert="horz" wrap="square" lIns="0" tIns="0" rIns="0" bIns="0" rtlCol="0">
              <a:spAutoFit/>
            </a:bodyPr>
            <a:lstStyle/>
            <a:p>
              <a:r>
                <a:rPr lang="en-US" sz="1000" i="1" dirty="0">
                  <a:solidFill>
                    <a:schemeClr val="bg2">
                      <a:lumMod val="10000"/>
                    </a:schemeClr>
                  </a:solidFill>
                </a:rPr>
                <a:t>Three-way stopcock</a:t>
              </a:r>
            </a:p>
          </p:txBody>
        </p:sp>
        <p:cxnSp>
          <p:nvCxnSpPr>
            <p:cNvPr id="15" name="Straight Connector 14"/>
            <p:cNvCxnSpPr/>
            <p:nvPr/>
          </p:nvCxnSpPr>
          <p:spPr>
            <a:xfrm flipH="1">
              <a:off x="5904148" y="4284134"/>
              <a:ext cx="167038" cy="44101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960302" y="3728002"/>
              <a:ext cx="217982" cy="166021"/>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32140" y="2780928"/>
              <a:ext cx="193165" cy="129158"/>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192810" y="2129545"/>
              <a:ext cx="131523" cy="128393"/>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16"/>
          </p:nvPr>
        </p:nvSpPr>
        <p:spPr/>
        <p:txBody>
          <a:bodyPr/>
          <a:lstStyle/>
          <a:p>
            <a:r>
              <a:rPr lang="en-US" dirty="0"/>
              <a:t>ML-0877 Rev A MCV0010089 REVA </a:t>
            </a:r>
          </a:p>
        </p:txBody>
      </p:sp>
      <p:sp>
        <p:nvSpPr>
          <p:cNvPr id="22" name="TextBox 21"/>
          <p:cNvSpPr txBox="1"/>
          <p:nvPr/>
        </p:nvSpPr>
        <p:spPr>
          <a:xfrm>
            <a:off x="644325" y="6068709"/>
            <a:ext cx="4105800" cy="168116"/>
          </a:xfrm>
          <a:prstGeom prst="rect">
            <a:avLst/>
          </a:prstGeom>
          <a:noFill/>
          <a:ln w="6350">
            <a:noFill/>
          </a:ln>
        </p:spPr>
        <p:txBody>
          <a:bodyPr vert="horz" wrap="square" lIns="36000" tIns="36000" rIns="36000" bIns="36000" rtlCol="0">
            <a:noAutofit/>
          </a:bodyPr>
          <a:lstStyle/>
          <a:p>
            <a:pPr>
              <a:spcBef>
                <a:spcPts val="600"/>
              </a:spcBef>
            </a:pPr>
            <a:r>
              <a:rPr lang="en-US" sz="800" dirty="0"/>
              <a:t>Yarhman G et al.</a:t>
            </a:r>
            <a:r>
              <a:rPr lang="en-US" sz="800" i="1" dirty="0"/>
              <a:t> Perfusion </a:t>
            </a:r>
            <a:r>
              <a:rPr lang="en-US" sz="800" dirty="0"/>
              <a:t>18(2) 97-102 September 2012</a:t>
            </a:r>
          </a:p>
        </p:txBody>
      </p:sp>
    </p:spTree>
    <p:extLst>
      <p:ext uri="{BB962C8B-B14F-4D97-AF65-F5344CB8AC3E}">
        <p14:creationId xmlns:p14="http://schemas.microsoft.com/office/powerpoint/2010/main" val="1678661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3"/>
          <p:cNvSpPr>
            <a:spLocks noGrp="1"/>
          </p:cNvSpPr>
          <p:nvPr>
            <p:ph idx="1"/>
          </p:nvPr>
        </p:nvSpPr>
        <p:spPr/>
        <p:txBody>
          <a:bodyPr/>
          <a:lstStyle/>
          <a:p>
            <a:pPr marL="285750" lvl="0" indent="-285750">
              <a:spcBef>
                <a:spcPts val="0"/>
              </a:spcBef>
              <a:buFont typeface="Arial" panose="020B0604020202020204" pitchFamily="34" charset="0"/>
              <a:buChar char="•"/>
            </a:pPr>
            <a:r>
              <a:rPr lang="en-US" dirty="0"/>
              <a:t>Overdamping decreases the frequency response too much, underestimating the systolic BP and overestimating the diastolic BP</a:t>
            </a:r>
            <a:r>
              <a:rPr lang="en-US" baseline="30000" dirty="0"/>
              <a:t> </a:t>
            </a:r>
            <a:r>
              <a:rPr lang="en-US" dirty="0"/>
              <a:t>creating a flattened waveform that does not reflect the patient's pressures</a:t>
            </a:r>
            <a:r>
              <a:rPr lang="en-US" baseline="30000" dirty="0"/>
              <a:t>1</a:t>
            </a:r>
          </a:p>
          <a:p>
            <a:pPr marL="285750" lvl="0" indent="-285750">
              <a:spcBef>
                <a:spcPts val="0"/>
              </a:spcBef>
              <a:buFont typeface="Arial" panose="020B0604020202020204" pitchFamily="34" charset="0"/>
              <a:buChar char="•"/>
            </a:pPr>
            <a:endParaRPr lang="en-US" dirty="0"/>
          </a:p>
          <a:p>
            <a:pPr marL="285750" lvl="0" indent="-285750">
              <a:spcBef>
                <a:spcPts val="0"/>
              </a:spcBef>
              <a:buFont typeface="Arial" panose="020B0604020202020204" pitchFamily="34" charset="0"/>
              <a:buChar char="•"/>
            </a:pPr>
            <a:endParaRPr lang="en-US" dirty="0"/>
          </a:p>
          <a:p>
            <a:pPr marL="285750" indent="-285750">
              <a:spcBef>
                <a:spcPts val="0"/>
              </a:spcBef>
              <a:buFont typeface="Arial" panose="020B0604020202020204" pitchFamily="34" charset="0"/>
              <a:buChar char="•"/>
            </a:pPr>
            <a:r>
              <a:rPr lang="en-US" dirty="0"/>
              <a:t>Can mimic hypotension leading to inappropriate or unnecessary treatment</a:t>
            </a:r>
            <a:r>
              <a:rPr lang="en-US" baseline="30000" dirty="0"/>
              <a:t>1</a:t>
            </a:r>
            <a:endParaRPr lang="en-US" dirty="0"/>
          </a:p>
          <a:p>
            <a:pPr marL="285750" lvl="0" indent="-285750">
              <a:spcBef>
                <a:spcPts val="0"/>
              </a:spcBef>
              <a:buFont typeface="Arial" panose="020B0604020202020204" pitchFamily="34" charset="0"/>
              <a:buChar char="•"/>
            </a:pPr>
            <a:endParaRPr lang="en-US" dirty="0"/>
          </a:p>
          <a:p>
            <a:pPr marL="285750" lvl="0" indent="-285750">
              <a:spcBef>
                <a:spcPts val="0"/>
              </a:spcBef>
              <a:buFont typeface="Arial" panose="020B0604020202020204" pitchFamily="34" charset="0"/>
              <a:buChar char="•"/>
            </a:pPr>
            <a:r>
              <a:rPr lang="en-US" dirty="0"/>
              <a:t>Common causes</a:t>
            </a:r>
            <a:r>
              <a:rPr lang="en-US" baseline="30000" dirty="0"/>
              <a:t>2</a:t>
            </a:r>
            <a:endParaRPr lang="en-US" dirty="0"/>
          </a:p>
          <a:p>
            <a:pPr marL="501750" lvl="1" indent="-285750">
              <a:spcBef>
                <a:spcPts val="0"/>
              </a:spcBef>
              <a:buFont typeface="Courier New" panose="02070309020205020404" pitchFamily="49" charset="0"/>
              <a:buChar char="o"/>
            </a:pPr>
            <a:r>
              <a:rPr lang="en-US" dirty="0"/>
              <a:t>Blood clots </a:t>
            </a:r>
          </a:p>
          <a:p>
            <a:pPr marL="501750" lvl="1" indent="-285750">
              <a:spcBef>
                <a:spcPts val="0"/>
              </a:spcBef>
              <a:buFont typeface="Courier New" panose="02070309020205020404" pitchFamily="49" charset="0"/>
              <a:buChar char="o"/>
            </a:pPr>
            <a:r>
              <a:rPr lang="en-US" dirty="0"/>
              <a:t>Air bubbles in the tubing</a:t>
            </a:r>
          </a:p>
          <a:p>
            <a:pPr marL="501750" lvl="1" indent="-285750">
              <a:spcBef>
                <a:spcPts val="0"/>
              </a:spcBef>
              <a:buFont typeface="Courier New" panose="02070309020205020404" pitchFamily="49" charset="0"/>
              <a:buChar char="o"/>
            </a:pPr>
            <a:r>
              <a:rPr lang="en-US" dirty="0"/>
              <a:t>Kinked line</a:t>
            </a:r>
          </a:p>
          <a:p>
            <a:pPr marL="501750" lvl="1" indent="-285750">
              <a:spcBef>
                <a:spcPts val="0"/>
              </a:spcBef>
              <a:buFont typeface="Courier New" panose="02070309020205020404" pitchFamily="49" charset="0"/>
              <a:buChar char="o"/>
            </a:pPr>
            <a:r>
              <a:rPr lang="en-US" altLang="en-US" dirty="0">
                <a:ea typeface="ＭＳ Ｐゴシック" panose="020B0600070205080204" pitchFamily="34" charset="-128"/>
              </a:rPr>
              <a:t>Soft or non-compliant arterial tubing</a:t>
            </a:r>
            <a:endParaRPr lang="en-GB" altLang="en-US" dirty="0">
              <a:ea typeface="ＭＳ Ｐゴシック" panose="020B0600070205080204" pitchFamily="34" charset="-128"/>
            </a:endParaRPr>
          </a:p>
        </p:txBody>
      </p:sp>
      <p:sp>
        <p:nvSpPr>
          <p:cNvPr id="3" name="Text Placeholder 2"/>
          <p:cNvSpPr>
            <a:spLocks noGrp="1"/>
          </p:cNvSpPr>
          <p:nvPr>
            <p:ph type="body" sz="quarter" idx="13"/>
          </p:nvPr>
        </p:nvSpPr>
        <p:spPr/>
        <p:txBody>
          <a:bodyPr/>
          <a:lstStyle/>
          <a:p>
            <a:r>
              <a:rPr lang="en-US" dirty="0"/>
              <a:t>Overdamping </a:t>
            </a:r>
          </a:p>
        </p:txBody>
      </p:sp>
      <p:sp>
        <p:nvSpPr>
          <p:cNvPr id="9218" name="Title 1"/>
          <p:cNvSpPr>
            <a:spLocks noGrp="1"/>
          </p:cNvSpPr>
          <p:nvPr>
            <p:ph type="title"/>
          </p:nvPr>
        </p:nvSpPr>
        <p:spPr/>
        <p:txBody>
          <a:bodyPr/>
          <a:lstStyle/>
          <a:p>
            <a:r>
              <a:rPr lang="en-US" dirty="0"/>
              <a:t>Conventional Fluid Filled Arterial Line </a:t>
            </a:r>
            <a:r>
              <a:rPr lang="en-GB" altLang="en-US" dirty="0">
                <a:solidFill>
                  <a:schemeClr val="accent2"/>
                </a:solidFill>
                <a:ea typeface="ＭＳ Ｐゴシック" panose="020B0600070205080204" pitchFamily="34" charset="-128"/>
              </a:rPr>
              <a:t>Errors</a:t>
            </a:r>
          </a:p>
        </p:txBody>
      </p:sp>
      <p:sp>
        <p:nvSpPr>
          <p:cNvPr id="9221" name="Content Placeholder 2"/>
          <p:cNvSpPr txBox="1">
            <a:spLocks/>
          </p:cNvSpPr>
          <p:nvPr/>
        </p:nvSpPr>
        <p:spPr bwMode="auto">
          <a:xfrm>
            <a:off x="703605" y="5868121"/>
            <a:ext cx="8686800" cy="30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2000"/>
              </a:lnSpc>
              <a:spcBef>
                <a:spcPct val="50000"/>
              </a:spcBef>
              <a:buClr>
                <a:schemeClr val="accent2"/>
              </a:buClr>
              <a:buFont typeface="Wingdings" panose="05000000000000000000" pitchFamily="2" charset="2"/>
              <a:buChar char="§"/>
              <a:defRPr sz="1600">
                <a:solidFill>
                  <a:schemeClr val="tx1"/>
                </a:solidFill>
                <a:latin typeface="Arial" panose="020B0604020202020204" pitchFamily="34" charset="0"/>
              </a:defRPr>
            </a:lvl1pPr>
            <a:lvl2pPr marL="742950" indent="-285750">
              <a:lnSpc>
                <a:spcPts val="1600"/>
              </a:lnSpc>
              <a:spcBef>
                <a:spcPct val="50000"/>
              </a:spcBef>
              <a:buClr>
                <a:schemeClr val="accent2"/>
              </a:buClr>
              <a:buFont typeface="Wingdings" panose="05000000000000000000" pitchFamily="2" charset="2"/>
              <a:buChar char="§"/>
              <a:defRPr sz="1400">
                <a:solidFill>
                  <a:schemeClr val="tx1"/>
                </a:solidFill>
                <a:latin typeface="Arial" panose="020B0604020202020204" pitchFamily="34" charset="0"/>
              </a:defRPr>
            </a:lvl2pPr>
            <a:lvl3pPr marL="1143000" indent="-228600">
              <a:lnSpc>
                <a:spcPts val="1400"/>
              </a:lnSpc>
              <a:spcBef>
                <a:spcPct val="50000"/>
              </a:spcBef>
              <a:buClr>
                <a:schemeClr val="accent2"/>
              </a:buClr>
              <a:buFont typeface="Wingdings" panose="05000000000000000000" pitchFamily="2" charset="2"/>
              <a:buChar char="§"/>
              <a:defRPr sz="1200">
                <a:solidFill>
                  <a:schemeClr val="tx1"/>
                </a:solidFill>
                <a:latin typeface="Arial" panose="020B0604020202020204" pitchFamily="34" charset="0"/>
              </a:defRPr>
            </a:lvl3pPr>
            <a:lvl4pPr marL="1600200" indent="-228600">
              <a:lnSpc>
                <a:spcPts val="1400"/>
              </a:lnSpc>
              <a:spcBef>
                <a:spcPct val="50000"/>
              </a:spcBef>
              <a:buClr>
                <a:schemeClr val="accent2"/>
              </a:buClr>
              <a:buFont typeface="Wingdings" panose="05000000000000000000" pitchFamily="2" charset="2"/>
              <a:buChar char="§"/>
              <a:defRPr sz="1200">
                <a:solidFill>
                  <a:schemeClr val="tx1"/>
                </a:solidFill>
                <a:latin typeface="Arial" panose="020B0604020202020204" pitchFamily="34" charset="0"/>
              </a:defRPr>
            </a:lvl4pPr>
            <a:lvl5pPr marL="2057400" indent="-228600">
              <a:lnSpc>
                <a:spcPts val="1400"/>
              </a:lnSpc>
              <a:spcBef>
                <a:spcPct val="50000"/>
              </a:spcBef>
              <a:buClr>
                <a:schemeClr val="accent2"/>
              </a:buClr>
              <a:buFont typeface="Wingdings" panose="05000000000000000000" pitchFamily="2" charset="2"/>
              <a:buChar char="§"/>
              <a:defRPr sz="1200">
                <a:solidFill>
                  <a:schemeClr val="tx1"/>
                </a:solidFill>
                <a:latin typeface="Arial" panose="020B0604020202020204" pitchFamily="34" charset="0"/>
              </a:defRPr>
            </a:lvl5pPr>
            <a:lvl6pPr marL="2514600" indent="-228600" eaLnBrk="0" fontAlgn="base" hangingPunct="0">
              <a:lnSpc>
                <a:spcPts val="1400"/>
              </a:lnSpc>
              <a:spcBef>
                <a:spcPct val="50000"/>
              </a:spcBef>
              <a:spcAft>
                <a:spcPct val="0"/>
              </a:spcAft>
              <a:buClr>
                <a:schemeClr val="accent2"/>
              </a:buClr>
              <a:buFont typeface="Wingdings" panose="05000000000000000000" pitchFamily="2" charset="2"/>
              <a:buChar char="§"/>
              <a:defRPr sz="1200">
                <a:solidFill>
                  <a:schemeClr val="tx1"/>
                </a:solidFill>
                <a:latin typeface="Arial" panose="020B0604020202020204" pitchFamily="34" charset="0"/>
              </a:defRPr>
            </a:lvl6pPr>
            <a:lvl7pPr marL="2971800" indent="-228600" eaLnBrk="0" fontAlgn="base" hangingPunct="0">
              <a:lnSpc>
                <a:spcPts val="1400"/>
              </a:lnSpc>
              <a:spcBef>
                <a:spcPct val="50000"/>
              </a:spcBef>
              <a:spcAft>
                <a:spcPct val="0"/>
              </a:spcAft>
              <a:buClr>
                <a:schemeClr val="accent2"/>
              </a:buClr>
              <a:buFont typeface="Wingdings" panose="05000000000000000000" pitchFamily="2" charset="2"/>
              <a:buChar char="§"/>
              <a:defRPr sz="1200">
                <a:solidFill>
                  <a:schemeClr val="tx1"/>
                </a:solidFill>
                <a:latin typeface="Arial" panose="020B0604020202020204" pitchFamily="34" charset="0"/>
              </a:defRPr>
            </a:lvl7pPr>
            <a:lvl8pPr marL="3429000" indent="-228600" eaLnBrk="0" fontAlgn="base" hangingPunct="0">
              <a:lnSpc>
                <a:spcPts val="1400"/>
              </a:lnSpc>
              <a:spcBef>
                <a:spcPct val="50000"/>
              </a:spcBef>
              <a:spcAft>
                <a:spcPct val="0"/>
              </a:spcAft>
              <a:buClr>
                <a:schemeClr val="accent2"/>
              </a:buClr>
              <a:buFont typeface="Wingdings" panose="05000000000000000000" pitchFamily="2" charset="2"/>
              <a:buChar char="§"/>
              <a:defRPr sz="1200">
                <a:solidFill>
                  <a:schemeClr val="tx1"/>
                </a:solidFill>
                <a:latin typeface="Arial" panose="020B0604020202020204" pitchFamily="34" charset="0"/>
              </a:defRPr>
            </a:lvl8pPr>
            <a:lvl9pPr marL="3886200" indent="-228600" eaLnBrk="0" fontAlgn="base" hangingPunct="0">
              <a:lnSpc>
                <a:spcPts val="1400"/>
              </a:lnSpc>
              <a:spcBef>
                <a:spcPct val="50000"/>
              </a:spcBef>
              <a:spcAft>
                <a:spcPct val="0"/>
              </a:spcAft>
              <a:buClr>
                <a:schemeClr val="accent2"/>
              </a:buClr>
              <a:buFont typeface="Wingdings" panose="05000000000000000000" pitchFamily="2" charset="2"/>
              <a:buChar char="§"/>
              <a:defRPr sz="1200">
                <a:solidFill>
                  <a:schemeClr val="tx1"/>
                </a:solidFill>
                <a:latin typeface="Arial" panose="020B0604020202020204" pitchFamily="34" charset="0"/>
              </a:defRPr>
            </a:lvl9pPr>
          </a:lstStyle>
          <a:p>
            <a:pPr marL="228600" indent="-228600">
              <a:lnSpc>
                <a:spcPct val="100000"/>
              </a:lnSpc>
              <a:buAutoNum type="arabicPeriod"/>
            </a:pPr>
            <a:r>
              <a:rPr lang="en-US" sz="800" i="1" dirty="0">
                <a:hlinkClick r:id="rId3"/>
              </a:rPr>
              <a:t>https://acphospitalist.org/archives/2009/11/tech.htm</a:t>
            </a:r>
            <a:endParaRPr lang="en-GB" sz="800" i="1" dirty="0"/>
          </a:p>
          <a:p>
            <a:pPr marL="228600" indent="-228600">
              <a:lnSpc>
                <a:spcPct val="100000"/>
              </a:lnSpc>
              <a:buAutoNum type="arabicPeriod"/>
            </a:pPr>
            <a:r>
              <a:rPr lang="en-US" sz="800" i="1" dirty="0">
                <a:solidFill>
                  <a:srgbClr val="595857"/>
                </a:solidFill>
                <a:latin typeface="Arial"/>
              </a:rPr>
              <a:t>https://aneskey.com/avoid-errors-in-invasive-blood-pressure-measurement/</a:t>
            </a:r>
          </a:p>
          <a:p>
            <a:pPr>
              <a:buFont typeface="Wingdings" panose="05000000000000000000" pitchFamily="2" charset="2"/>
              <a:buNone/>
            </a:pPr>
            <a:r>
              <a:rPr lang="en-GB" altLang="en-US" sz="800" dirty="0">
                <a:solidFill>
                  <a:schemeClr val="bg1"/>
                </a:solidFill>
              </a:rPr>
              <a:t>1. </a:t>
            </a:r>
          </a:p>
        </p:txBody>
      </p:sp>
      <p:pic>
        <p:nvPicPr>
          <p:cNvPr id="8" name="Picture 7"/>
          <p:cNvPicPr>
            <a:picLocks noChangeAspect="1"/>
          </p:cNvPicPr>
          <p:nvPr/>
        </p:nvPicPr>
        <p:blipFill>
          <a:blip r:embed="rId4"/>
          <a:stretch>
            <a:fillRect/>
          </a:stretch>
        </p:blipFill>
        <p:spPr>
          <a:xfrm>
            <a:off x="6318058" y="1691368"/>
            <a:ext cx="2719552" cy="3429000"/>
          </a:xfrm>
          <a:prstGeom prst="rect">
            <a:avLst/>
          </a:prstGeom>
        </p:spPr>
      </p:pic>
      <p:pic>
        <p:nvPicPr>
          <p:cNvPr id="10" name="Picture 9"/>
          <p:cNvPicPr>
            <a:picLocks noChangeAspect="1"/>
          </p:cNvPicPr>
          <p:nvPr/>
        </p:nvPicPr>
        <p:blipFill>
          <a:blip r:embed="rId5"/>
          <a:stretch>
            <a:fillRect/>
          </a:stretch>
        </p:blipFill>
        <p:spPr>
          <a:xfrm>
            <a:off x="9037610" y="1636260"/>
            <a:ext cx="2626549" cy="3580964"/>
          </a:xfrm>
          <a:prstGeom prst="rect">
            <a:avLst/>
          </a:prstGeom>
        </p:spPr>
      </p:pic>
      <p:sp>
        <p:nvSpPr>
          <p:cNvPr id="2" name="Date Placeholder 1"/>
          <p:cNvSpPr>
            <a:spLocks noGrp="1"/>
          </p:cNvSpPr>
          <p:nvPr>
            <p:ph type="dt" sz="half" idx="15"/>
          </p:nvPr>
        </p:nvSpPr>
        <p:spPr/>
        <p:txBody>
          <a:bodyPr/>
          <a:lstStyle/>
          <a:p>
            <a:fld id="{6EF08CD7-9A94-424A-8A4A-C727AD9AD822}" type="datetime3">
              <a:rPr lang="en-US" smtClean="0"/>
              <a:t>4 May 2020</a:t>
            </a:fld>
            <a:endParaRPr lang="en-US" dirty="0"/>
          </a:p>
        </p:txBody>
      </p:sp>
      <p:sp>
        <p:nvSpPr>
          <p:cNvPr id="4" name="Slide Number Placeholder 3"/>
          <p:cNvSpPr>
            <a:spLocks noGrp="1"/>
          </p:cNvSpPr>
          <p:nvPr>
            <p:ph type="sldNum" sz="quarter" idx="17"/>
          </p:nvPr>
        </p:nvSpPr>
        <p:spPr/>
        <p:txBody>
          <a:bodyPr/>
          <a:lstStyle/>
          <a:p>
            <a:r>
              <a:rPr lang="en-US" dirty="0"/>
              <a:t>Page </a:t>
            </a:r>
            <a:fld id="{11A20EE6-9D0E-4D2E-AC18-D673A8617645}" type="slidenum">
              <a:rPr lang="en-US" smtClean="0"/>
              <a:pPr/>
              <a:t>9</a:t>
            </a:fld>
            <a:endParaRPr lang="en-US" dirty="0"/>
          </a:p>
        </p:txBody>
      </p:sp>
      <p:sp>
        <p:nvSpPr>
          <p:cNvPr id="5" name="Footer Placeholder 4"/>
          <p:cNvSpPr>
            <a:spLocks noGrp="1"/>
          </p:cNvSpPr>
          <p:nvPr>
            <p:ph type="ftr" sz="quarter" idx="16"/>
          </p:nvPr>
        </p:nvSpPr>
        <p:spPr/>
        <p:txBody>
          <a:bodyPr/>
          <a:lstStyle/>
          <a:p>
            <a:r>
              <a:rPr lang="en-US" dirty="0"/>
              <a:t>ML-0877 Rev A MCV0010089 REVA </a:t>
            </a:r>
          </a:p>
        </p:txBody>
      </p:sp>
    </p:spTree>
    <p:extLst>
      <p:ext uri="{BB962C8B-B14F-4D97-AF65-F5344CB8AC3E}">
        <p14:creationId xmlns:p14="http://schemas.microsoft.com/office/powerpoint/2010/main" val="833927991"/>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etinge_pptmaster_16-9_r04">
  <a:themeElements>
    <a:clrScheme name="Getinge Corporate Design Colors">
      <a:dk1>
        <a:srgbClr val="595857"/>
      </a:dk1>
      <a:lt1>
        <a:srgbClr val="FFFFFF"/>
      </a:lt1>
      <a:dk2>
        <a:srgbClr val="18274A"/>
      </a:dk2>
      <a:lt2>
        <a:srgbClr val="E9E4E3"/>
      </a:lt2>
      <a:accent1>
        <a:srgbClr val="18274A"/>
      </a:accent1>
      <a:accent2>
        <a:srgbClr val="495A6B"/>
      </a:accent2>
      <a:accent3>
        <a:srgbClr val="8B7E79"/>
      </a:accent3>
      <a:accent4>
        <a:srgbClr val="BFB1AC"/>
      </a:accent4>
      <a:accent5>
        <a:srgbClr val="D4CAC8"/>
      </a:accent5>
      <a:accent6>
        <a:srgbClr val="E9E4E3"/>
      </a:accent6>
      <a:hlink>
        <a:srgbClr val="18274A"/>
      </a:hlink>
      <a:folHlink>
        <a:srgbClr val="595857"/>
      </a:folHlink>
    </a:clrScheme>
    <a:fontScheme name="Geting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6350" cap="flat" cmpd="sng" algn="ctr">
          <a:noFill/>
          <a:prstDash val="solid"/>
          <a:miter lim="800000"/>
        </a:ln>
        <a:effectLst/>
      </a:spPr>
      <a:bodyPr lIns="36000" tIns="36000" rIns="36000" bIns="36000" rtlCol="0" anchor="ctr"/>
      <a:lstStyle>
        <a:defPPr algn="ctr">
          <a:defRPr sz="16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vert="horz" wrap="square" lIns="36000" tIns="36000" rIns="36000" bIns="36000" rtlCol="0">
        <a:noAutofit/>
      </a:bodyPr>
      <a:lstStyle>
        <a:defPPr>
          <a:spcBef>
            <a:spcPts val="600"/>
          </a:spcBef>
          <a:defRPr sz="1600" dirty="0" err="1" smtClean="0"/>
        </a:defPPr>
      </a:lstStyle>
    </a:txDef>
  </a:objectDefaults>
  <a:extraClrSchemeLst/>
  <a:custClrLst>
    <a:custClr name="Ocean">
      <a:srgbClr val="31B7BC"/>
    </a:custClr>
    <a:custClr name="Ocean 70%">
      <a:srgbClr val="6FCDD0"/>
    </a:custClr>
    <a:custClr name="Ocean 40%">
      <a:srgbClr val="ADE2E4"/>
    </a:custClr>
    <a:custClr name="Poppy">
      <a:srgbClr val="E94F35"/>
    </a:custClr>
    <a:custClr name="Poppy 70%">
      <a:srgbClr val="F08472"/>
    </a:custClr>
    <a:custClr name="Poppy 40%">
      <a:srgbClr val="F6B9AE"/>
    </a:custClr>
    <a:custClr name="Sun">
      <a:srgbClr val="F39200"/>
    </a:custClr>
    <a:custClr name="Sun 70%">
      <a:srgbClr val="F7B34D"/>
    </a:custClr>
    <a:custClr name="Sun 40%">
      <a:srgbClr val="FAD399"/>
    </a:custClr>
    <a:custClr name="Grass">
      <a:srgbClr val="94B654"/>
    </a:custClr>
    <a:custClr name="Grass 70%">
      <a:srgbClr val="B4CC87"/>
    </a:custClr>
    <a:custClr name="Grass 40%">
      <a:srgbClr val="D4E2BB"/>
    </a:custClr>
  </a:custClrLst>
  <a:extLst>
    <a:ext uri="{05A4C25C-085E-4340-85A3-A5531E510DB2}">
      <thm15:themeFamily xmlns:thm15="http://schemas.microsoft.com/office/thememl/2012/main" name="Getinge_16-9.potx" id="{544343AC-B130-4A73-92A9-99C1982EE9B1}" vid="{183513C4-D25C-4B35-BA61-94C3C986D7A4}"/>
    </a:ext>
  </a:extLst>
</a:theme>
</file>

<file path=ppt/theme/theme2.xml><?xml version="1.0" encoding="utf-8"?>
<a:theme xmlns:a="http://schemas.openxmlformats.org/drawingml/2006/main" name="Maquet PPT template">
  <a:themeElements>
    <a:clrScheme name="Getinge 140615">
      <a:dk1>
        <a:srgbClr val="0046AD"/>
      </a:dk1>
      <a:lt1>
        <a:srgbClr val="FFFFFF"/>
      </a:lt1>
      <a:dk2>
        <a:srgbClr val="000000"/>
      </a:dk2>
      <a:lt2>
        <a:srgbClr val="E6E7E8"/>
      </a:lt2>
      <a:accent1>
        <a:srgbClr val="0046AD"/>
      </a:accent1>
      <a:accent2>
        <a:srgbClr val="00A8A5"/>
      </a:accent2>
      <a:accent3>
        <a:srgbClr val="FCAF17"/>
      </a:accent3>
      <a:accent4>
        <a:srgbClr val="642D91"/>
      </a:accent4>
      <a:accent5>
        <a:srgbClr val="787878"/>
      </a:accent5>
      <a:accent6>
        <a:srgbClr val="506ECC"/>
      </a:accent6>
      <a:hlink>
        <a:srgbClr val="253B7E"/>
      </a:hlink>
      <a:folHlink>
        <a:srgbClr val="969696"/>
      </a:folHlink>
    </a:clrScheme>
    <a:fontScheme name="Getin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vert="horz" wrap="square" lIns="0" tIns="0" rIns="0" bIns="0" rtlCol="0">
        <a:spAutoFit/>
      </a:bodyPr>
      <a:lstStyle>
        <a:defPPr>
          <a:defRPr sz="1600" dirty="0" err="1" smtClean="0">
            <a:solidFill>
              <a:schemeClr val="tx2"/>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5FC4D6D2015646B6359DF07ABA6CCC" ma:contentTypeVersion="12" ma:contentTypeDescription="Create a new document." ma:contentTypeScope="" ma:versionID="536c4d23a59f8ede22c5c510c30000ef">
  <xsd:schema xmlns:xsd="http://www.w3.org/2001/XMLSchema" xmlns:xs="http://www.w3.org/2001/XMLSchema" xmlns:p="http://schemas.microsoft.com/office/2006/metadata/properties" xmlns:ns3="4b45fa23-3f9d-484a-9051-4b688bef5b87" xmlns:ns4="3f3a4f49-018a-4094-9677-208f9f584487" targetNamespace="http://schemas.microsoft.com/office/2006/metadata/properties" ma:root="true" ma:fieldsID="78ff9ee90560f5fa4f8d6078ce3b5bec" ns3:_="" ns4:_="">
    <xsd:import namespace="4b45fa23-3f9d-484a-9051-4b688bef5b87"/>
    <xsd:import namespace="3f3a4f49-018a-4094-9677-208f9f58448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5fa23-3f9d-484a-9051-4b688bef5b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3a4f49-018a-4094-9677-208f9f5844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DA7495-9E3A-4684-82E1-DFFF3101AD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5fa23-3f9d-484a-9051-4b688bef5b87"/>
    <ds:schemaRef ds:uri="3f3a4f49-018a-4094-9677-208f9f5844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7A66F2-8688-4D4F-8197-57958BE7472B}">
  <ds:schemaRefs>
    <ds:schemaRef ds:uri="http://schemas.microsoft.com/sharepoint/v3/contenttype/forms"/>
  </ds:schemaRefs>
</ds:datastoreItem>
</file>

<file path=customXml/itemProps3.xml><?xml version="1.0" encoding="utf-8"?>
<ds:datastoreItem xmlns:ds="http://schemas.openxmlformats.org/officeDocument/2006/customXml" ds:itemID="{B4E3322D-FFA9-40B2-899A-0053C40E5A6C}">
  <ds:schemaRefs>
    <ds:schemaRef ds:uri="http://schemas.microsoft.com/office/2006/documentManagement/types"/>
    <ds:schemaRef ds:uri="4b45fa23-3f9d-484a-9051-4b688bef5b87"/>
    <ds:schemaRef ds:uri="http://purl.org/dc/elements/1.1/"/>
    <ds:schemaRef ds:uri="http://schemas.microsoft.com/office/2006/metadata/properties"/>
    <ds:schemaRef ds:uri="3f3a4f49-018a-4094-9677-208f9f584487"/>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Elemental</Template>
  <TotalTime>35081</TotalTime>
  <Words>4394</Words>
  <Application>Microsoft Office PowerPoint</Application>
  <PresentationFormat>Widescreen</PresentationFormat>
  <Paragraphs>494</Paragraphs>
  <Slides>35</Slides>
  <Notes>31</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8" baseType="lpstr">
      <vt:lpstr>ＭＳ Ｐゴシック</vt:lpstr>
      <vt:lpstr>AdelleSans-Bold</vt:lpstr>
      <vt:lpstr>AdelleSans-Regular</vt:lpstr>
      <vt:lpstr>Arial</vt:lpstr>
      <vt:lpstr>Calibri</vt:lpstr>
      <vt:lpstr>Courier New</vt:lpstr>
      <vt:lpstr>HelveticaNeueLTStd-Roman</vt:lpstr>
      <vt:lpstr>Times New Roman</vt:lpstr>
      <vt:lpstr>Wingdings</vt:lpstr>
      <vt:lpstr>ヒラギノ角ゴ Pro W3</vt:lpstr>
      <vt:lpstr>getinge_pptmaster_16-9_r04</vt:lpstr>
      <vt:lpstr>Maquet PPT template</vt:lpstr>
      <vt:lpstr>think-cell Slide</vt:lpstr>
      <vt:lpstr>Optimizing IAB Therapy with Fiber-optics and High Efficacy Balloons</vt:lpstr>
      <vt:lpstr>Physiologic Principles of IABP</vt:lpstr>
      <vt:lpstr>Benefits of IAB Therapy</vt:lpstr>
      <vt:lpstr>Timing and Trigger</vt:lpstr>
      <vt:lpstr>Timing is Everything</vt:lpstr>
      <vt:lpstr>Conventional fluid filled arterial line </vt:lpstr>
      <vt:lpstr>Importance of Quality Arterial Pressure Monitoring</vt:lpstr>
      <vt:lpstr>Conventional Fluid Filled Arterial Line </vt:lpstr>
      <vt:lpstr>Conventional Fluid Filled Arterial Line Errors</vt:lpstr>
      <vt:lpstr>Conventional Fluid Filled Arterial Line Errors</vt:lpstr>
      <vt:lpstr>Maintaining Accuracy of a Conventional Arterial Line</vt:lpstr>
      <vt:lpstr>Maintaining Accuracy of Conventional Arterial Line</vt:lpstr>
      <vt:lpstr>Optimizing support with fiber-optic technology</vt:lpstr>
      <vt:lpstr>Getinge Fiber-optic Technology</vt:lpstr>
      <vt:lpstr>IABP Fiber-optic Pressure Technology</vt:lpstr>
      <vt:lpstr>Benefits of Fiber-optic Technology</vt:lpstr>
      <vt:lpstr>Summary of Clinical Advantages of Fiber-optic Technology                      </vt:lpstr>
      <vt:lpstr>Higher efficacy intra-aortic balloons</vt:lpstr>
      <vt:lpstr>Factors Affecting Hemodynamic Effect of IAB Therapy</vt:lpstr>
      <vt:lpstr>High Efficacy IAB Catheters</vt:lpstr>
      <vt:lpstr>Getinge IAB Catheters</vt:lpstr>
      <vt:lpstr>IAB Catheter Sizing</vt:lpstr>
      <vt:lpstr>Clinical evidence for 50cc IAB</vt:lpstr>
      <vt:lpstr>Hemodynamic Effects of Standard vs. Larger-Capacity Intra-Aortic Balloon Counterpulsation Pumps</vt:lpstr>
      <vt:lpstr>Hemodynamic Effects of 40cc vs. 50cc IAB</vt:lpstr>
      <vt:lpstr>Hemodynamic Effects of 40cc vs. 50cc IAB</vt:lpstr>
      <vt:lpstr>A Single Center Tertiary Care Experience Utilizing the Large Volume Mega® 50cc Intra-Aortic Balloon Counterpulsation in Contemporary Clinical Practice</vt:lpstr>
      <vt:lpstr>Hemodynamics with the 50cc IAB Catheter</vt:lpstr>
      <vt:lpstr>Differential Responses to Larger Volume Intra-Aortic Balloon Counterpulsation: Hemodynamic and Clinical Outcomes</vt:lpstr>
      <vt:lpstr>Improvement in Cardiac Output With 50cc IAB</vt:lpstr>
      <vt:lpstr>Improvement in Cardiac Output With High Efficacy Balloon</vt:lpstr>
      <vt:lpstr>Safety of the 50 cc IAB catheter</vt:lpstr>
      <vt:lpstr>Sensation Plus® Fiber-optic IAB Catheter</vt:lpstr>
      <vt:lpstr>Cardiosave® Platform</vt:lpstr>
      <vt:lpstr>PowerPoint Presentation</vt:lpstr>
    </vt:vector>
  </TitlesOfParts>
  <Company>Getinge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picture left</dc:title>
  <dc:creator>Joie Meikle</dc:creator>
  <cp:lastModifiedBy>Joie Meikle</cp:lastModifiedBy>
  <cp:revision>230</cp:revision>
  <dcterms:created xsi:type="dcterms:W3CDTF">2018-05-22T13:27:51Z</dcterms:created>
  <dcterms:modified xsi:type="dcterms:W3CDTF">2020-05-04T13:56:22Z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0x010100C25FC4D6D2015646B6359DF07ABA6CCC</vt:lpwstr>
  </property>
</Properties>
</file>