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344" r:id="rId5"/>
    <p:sldId id="705" r:id="rId6"/>
    <p:sldId id="343" r:id="rId7"/>
    <p:sldId id="703" r:id="rId8"/>
    <p:sldId id="704" r:id="rId9"/>
    <p:sldId id="702" r:id="rId10"/>
    <p:sldId id="354" r:id="rId11"/>
    <p:sldId id="706" r:id="rId12"/>
    <p:sldId id="707" r:id="rId13"/>
    <p:sldId id="708" r:id="rId14"/>
    <p:sldId id="709" r:id="rId15"/>
    <p:sldId id="710" r:id="rId16"/>
    <p:sldId id="711" r:id="rId17"/>
    <p:sldId id="712" r:id="rId18"/>
    <p:sldId id="713" r:id="rId19"/>
    <p:sldId id="714" r:id="rId20"/>
    <p:sldId id="715" r:id="rId21"/>
    <p:sldId id="7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Files" id="{F9F88BE5-8500-4291-9F29-BB4ED724BDC4}">
          <p14:sldIdLst>
            <p14:sldId id="344"/>
            <p14:sldId id="705"/>
            <p14:sldId id="343"/>
            <p14:sldId id="703"/>
            <p14:sldId id="704"/>
            <p14:sldId id="702"/>
            <p14:sldId id="354"/>
            <p14:sldId id="706"/>
            <p14:sldId id="707"/>
            <p14:sldId id="708"/>
            <p14:sldId id="709"/>
            <p14:sldId id="710"/>
            <p14:sldId id="711"/>
            <p14:sldId id="712"/>
            <p14:sldId id="713"/>
            <p14:sldId id="714"/>
            <p14:sldId id="715"/>
            <p14:sldId id="716"/>
          </p14:sldIdLst>
        </p14:section>
        <p14:section name="Maps" id="{06EF77C3-1E67-4117-B082-0A6365010AD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170375-2EE5-4CF2-8BEF-7EE3A7E83C7F}">
  <a:tblStyle styleId="{82170375-2EE5-4CF2-8BEF-7EE3A7E83C7F}" styleName="Getinge Table Style">
    <a:wholeTbl>
      <a:tcTxStyle>
        <a:fontRef idx="minor">
          <a:scrgbClr r="0" g="0" b="0"/>
        </a:fontRef>
        <a:schemeClr val="dk1"/>
      </a:tcTxStyle>
      <a:tcStyle>
        <a:tcBdr>
          <a:left>
            <a:ln>
              <a:noFill/>
            </a:ln>
          </a:left>
          <a:right>
            <a:ln>
              <a:noFill/>
            </a:ln>
          </a:right>
          <a:top>
            <a:ln w="0" cmpd="sng">
              <a:solidFill>
                <a:schemeClr val="lt1"/>
              </a:solidFill>
            </a:ln>
          </a:top>
          <a:bottom>
            <a:ln w="0" cmpd="sng">
              <a:solidFill>
                <a:schemeClr val="lt1"/>
              </a:solidFill>
            </a:ln>
          </a:bottom>
          <a:insideH>
            <a:ln>
              <a:noFill/>
            </a:ln>
          </a:insideH>
          <a:insideV>
            <a:ln w="6350" cmpd="sng">
              <a:solidFill>
                <a:schemeClr val="accent3"/>
              </a:solidFill>
            </a:ln>
          </a:insideV>
        </a:tcBdr>
        <a:fill>
          <a:solidFill>
            <a:schemeClr val="lt1"/>
          </a:solidFill>
        </a:fill>
      </a:tcStyle>
    </a:wholeTbl>
    <a:band1H>
      <a:tcStyle>
        <a:tcBdr/>
        <a:fill>
          <a:solidFill>
            <a:schemeClr val="accent2">
              <a:tint val="20000"/>
            </a:schemeClr>
          </a:solidFill>
        </a:fill>
      </a:tcStyle>
    </a:band1H>
    <a:band2V>
      <a:tcStyle>
        <a:tcBdr/>
        <a:fill>
          <a:solidFill>
            <a:schemeClr val="accent2">
              <a:tint val="20000"/>
            </a:schemeClr>
          </a:solidFill>
        </a:fill>
      </a:tcStyle>
    </a:band2V>
    <a:lastCol>
      <a:tcTxStyle b="off">
        <a:fontRef idx="minor">
          <a:scrgbClr r="0" g="0" b="0"/>
        </a:fontRef>
        <a:schemeClr val="dk1"/>
      </a:tcTxStyle>
      <a:tcStyle>
        <a:tcBdr>
          <a:insideV>
            <a:ln w="0" cmpd="sng">
              <a:solidFill>
                <a:schemeClr val="lt1"/>
              </a:solidFill>
            </a:ln>
          </a:insideV>
        </a:tcBdr>
        <a:fill>
          <a:solidFill>
            <a:schemeClr val="lt1">
              <a:tint val="0"/>
            </a:schemeClr>
          </a:solidFill>
        </a:fill>
      </a:tcStyle>
    </a:lastCol>
    <a:firstCol>
      <a:tcTxStyle b="off">
        <a:fontRef idx="minor">
          <a:scrgbClr r="0" g="0" b="0"/>
        </a:fontRef>
        <a:schemeClr val="dk1"/>
      </a:tcTxStyle>
      <a:tcStyle>
        <a:tcBdr>
          <a:insideV>
            <a:ln w="0" cmpd="sng">
              <a:solidFill>
                <a:schemeClr val="lt1"/>
              </a:solidFill>
            </a:ln>
          </a:insideV>
        </a:tcBdr>
        <a:fill>
          <a:solidFill>
            <a:schemeClr val="lt1">
              <a:tint val="0"/>
            </a:schemeClr>
          </a:solidFill>
        </a:fill>
      </a:tcStyle>
    </a:firstCol>
    <a:lastRow>
      <a:tcTxStyle b="off"/>
      <a:tcStyle>
        <a:tcBdr>
          <a:top>
            <a:ln w="19050" cmpd="sng">
              <a:solidFill>
                <a:schemeClr val="accent3"/>
              </a:solidFill>
            </a:ln>
          </a:top>
        </a:tcBdr>
        <a:fill>
          <a:solidFill>
            <a:schemeClr val="accent2">
              <a:tint val="20000"/>
            </a:schemeClr>
          </a:solidFill>
        </a:fill>
      </a:tcStyle>
    </a:lastRow>
    <a:firstRow>
      <a:tcTxStyle b="on">
        <a:fontRef idx="minor">
          <a:scrgbClr r="0" g="0" b="0"/>
        </a:fontRef>
        <a:schemeClr val="dk2"/>
      </a:tcTxStyle>
      <a:tcStyle>
        <a:tcBdr/>
        <a:fill>
          <a:solidFill>
            <a:schemeClr val="l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6433" autoAdjust="0"/>
  </p:normalViewPr>
  <p:slideViewPr>
    <p:cSldViewPr>
      <p:cViewPr varScale="1">
        <p:scale>
          <a:sx n="91" d="100"/>
          <a:sy n="91" d="100"/>
        </p:scale>
        <p:origin x="8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11466"/>
    </p:cViewPr>
  </p:sorterViewPr>
  <p:notesViewPr>
    <p:cSldViewPr showGuides="1">
      <p:cViewPr varScale="1">
        <p:scale>
          <a:sx n="84" d="100"/>
          <a:sy n="84" d="100"/>
        </p:scale>
        <p:origin x="328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FA694-3C5E-4419-8942-5D823561E7AD}" type="datetimeFigureOut">
              <a:rPr lang="en-US" smtClean="0"/>
              <a:t>10/9/2019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0AA84-D4E9-4A90-89DC-ADABC4A787B1}" type="slidenum">
              <a:rPr lang="en-US" smtClean="0"/>
              <a:t>‹#›</a:t>
            </a:fld>
            <a:endParaRPr lang="en-US"/>
          </a:p>
        </p:txBody>
      </p:sp>
    </p:spTree>
    <p:extLst>
      <p:ext uri="{BB962C8B-B14F-4D97-AF65-F5344CB8AC3E}">
        <p14:creationId xmlns:p14="http://schemas.microsoft.com/office/powerpoint/2010/main" val="316997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84A92-D01A-481C-99AA-1B1970270B8B}"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noAutofit/>
          </a:bodyPr>
          <a:lstStyle/>
          <a:p>
            <a:pPr lvl="0" indent="0">
              <a:lnSpc>
                <a:spcPct val="100000"/>
              </a:lnSpc>
              <a:spcBef>
                <a:spcPts val="600"/>
              </a:spcBef>
              <a:buFont typeface="Arial" panose="020B0604020202020204" pitchFamily="34" charset="0"/>
              <a:buNone/>
            </a:pPr>
            <a:r>
              <a:rPr lang="en-US" dirty="0"/>
              <a:t>Click to edit Master text styles</a:t>
            </a:r>
          </a:p>
          <a:p>
            <a:pPr marL="216000" lvl="1" indent="-216000">
              <a:lnSpc>
                <a:spcPct val="100000"/>
              </a:lnSpc>
              <a:spcBef>
                <a:spcPts val="600"/>
              </a:spcBef>
              <a:buClr>
                <a:schemeClr val="tx1"/>
              </a:buClr>
              <a:buFont typeface="Arial" panose="020B0604020202020204" pitchFamily="34" charset="0"/>
              <a:buChar char="•"/>
            </a:pPr>
            <a:r>
              <a:rPr lang="en-US" dirty="0"/>
              <a:t>Second level</a:t>
            </a:r>
          </a:p>
          <a:p>
            <a:pPr marL="432000" lvl="2" indent="-216000">
              <a:lnSpc>
                <a:spcPct val="100000"/>
              </a:lnSpc>
              <a:spcBef>
                <a:spcPts val="600"/>
              </a:spcBef>
              <a:buClr>
                <a:schemeClr val="tx1"/>
              </a:buClr>
              <a:buFont typeface="Arial" panose="020B0604020202020204" pitchFamily="34" charset="0"/>
              <a:buChar char="-"/>
            </a:pPr>
            <a:r>
              <a:rPr lang="en-US" dirty="0"/>
              <a:t>Third level</a:t>
            </a:r>
          </a:p>
          <a:p>
            <a:pPr marL="648000" lvl="3" indent="-216000">
              <a:lnSpc>
                <a:spcPct val="100000"/>
              </a:lnSpc>
              <a:spcBef>
                <a:spcPts val="600"/>
              </a:spcBef>
              <a:buClr>
                <a:schemeClr val="tx1"/>
              </a:buClr>
              <a:buFont typeface="Arial" panose="020B0604020202020204" pitchFamily="34" charset="0"/>
              <a:buChar char="•"/>
            </a:pPr>
            <a:r>
              <a:rPr lang="en-US" dirty="0"/>
              <a:t>Fourth level</a:t>
            </a:r>
          </a:p>
          <a:p>
            <a:pPr marL="864000" lvl="4" indent="-216000">
              <a:lnSpc>
                <a:spcPct val="100000"/>
              </a:lnSpc>
              <a:spcBef>
                <a:spcPts val="600"/>
              </a:spcBef>
              <a:buClr>
                <a:schemeClr val="tx1"/>
              </a:buClr>
              <a:buFont typeface="Arial" panose="020B0604020202020204" pitchFamily="34" charset="0"/>
              <a:buChar char="-"/>
            </a:pPr>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A8C38-4467-40AF-8DE7-0AD3050867D6}" type="slidenum">
              <a:rPr lang="en-US" smtClean="0"/>
              <a:t>‹#›</a:t>
            </a:fld>
            <a:endParaRPr lang="en-US"/>
          </a:p>
        </p:txBody>
      </p:sp>
    </p:spTree>
    <p:extLst>
      <p:ext uri="{BB962C8B-B14F-4D97-AF65-F5344CB8AC3E}">
        <p14:creationId xmlns:p14="http://schemas.microsoft.com/office/powerpoint/2010/main" val="2147120679"/>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600" b="0" kern="1200" dirty="0">
        <a:solidFill>
          <a:schemeClr val="tx1"/>
        </a:solidFill>
        <a:latin typeface="+mn-lt"/>
        <a:ea typeface="+mn-ea"/>
        <a:cs typeface="+mn-cs"/>
      </a:defRPr>
    </a:lvl1pPr>
    <a:lvl2pPr marL="457200" algn="l" defTabSz="914400" rtl="0" eaLnBrk="1" latinLnBrk="0" hangingPunct="1">
      <a:defRPr lang="en-US" sz="1600" kern="1200" dirty="0">
        <a:solidFill>
          <a:schemeClr val="tx1"/>
        </a:solidFill>
        <a:latin typeface="+mn-lt"/>
        <a:ea typeface="+mn-ea"/>
        <a:cs typeface="+mn-cs"/>
      </a:defRPr>
    </a:lvl2pPr>
    <a:lvl3pPr marL="914400" algn="l" defTabSz="914400" rtl="0" eaLnBrk="1" latinLnBrk="0" hangingPunct="1">
      <a:defRPr lang="en-US" sz="1600" kern="1200" dirty="0">
        <a:solidFill>
          <a:schemeClr val="tx1"/>
        </a:solidFill>
        <a:latin typeface="+mn-lt"/>
        <a:ea typeface="+mn-ea"/>
        <a:cs typeface="+mn-cs"/>
      </a:defRPr>
    </a:lvl3pPr>
    <a:lvl4pPr marL="1371600" algn="l" defTabSz="914400" rtl="0" eaLnBrk="1" latinLnBrk="0" hangingPunct="1">
      <a:defRPr lang="en-US" sz="1400" kern="1200" dirty="0">
        <a:solidFill>
          <a:schemeClr val="tx1"/>
        </a:solidFill>
        <a:latin typeface="+mn-lt"/>
        <a:ea typeface="+mn-ea"/>
        <a:cs typeface="+mn-cs"/>
      </a:defRPr>
    </a:lvl4pPr>
    <a:lvl5pPr marL="1828800" algn="l" defTabSz="914400" rtl="0" eaLnBrk="1" latinLnBrk="0" hangingPunct="1">
      <a:defRPr lang="en-US" sz="14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6A8C38-4467-40AF-8DE7-0AD3050867D6}" type="slidenum">
              <a:rPr lang="en-US" smtClean="0"/>
              <a:t>18</a:t>
            </a:fld>
            <a:endParaRPr lang="en-US"/>
          </a:p>
        </p:txBody>
      </p:sp>
    </p:spTree>
    <p:extLst>
      <p:ext uri="{BB962C8B-B14F-4D97-AF65-F5344CB8AC3E}">
        <p14:creationId xmlns:p14="http://schemas.microsoft.com/office/powerpoint/2010/main" val="1990318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5474" y="403200"/>
            <a:ext cx="4921200" cy="2660400"/>
          </a:xfrm>
          <a:prstGeom prst="rect">
            <a:avLst/>
          </a:prstGeom>
        </p:spPr>
        <p:txBody>
          <a:bodyPr anchor="b"/>
          <a:lstStyle>
            <a:lvl1pPr algn="l">
              <a:lnSpc>
                <a:spcPct val="90000"/>
              </a:lnSpc>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75474" y="3135600"/>
            <a:ext cx="4921200" cy="1141200"/>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0"/>
            <a:ext cx="2190198" cy="331291"/>
          </a:xfrm>
          <a:prstGeom prst="rect">
            <a:avLst/>
          </a:prstGeom>
        </p:spPr>
      </p:pic>
      <p:sp>
        <p:nvSpPr>
          <p:cNvPr id="4" name="Date Placeholder 3">
            <a:extLst>
              <a:ext uri="{FF2B5EF4-FFF2-40B4-BE49-F238E27FC236}">
                <a16:creationId xmlns:a16="http://schemas.microsoft.com/office/drawing/2014/main" id="{100604A0-B3F1-4F13-9F5F-E4E763719D9B}"/>
              </a:ext>
            </a:extLst>
          </p:cNvPr>
          <p:cNvSpPr>
            <a:spLocks noGrp="1"/>
          </p:cNvSpPr>
          <p:nvPr>
            <p:ph type="dt" sz="half" idx="11"/>
          </p:nvPr>
        </p:nvSpPr>
        <p:spPr/>
        <p:txBody>
          <a:bodyPr/>
          <a:lstStyle>
            <a:lvl1pPr>
              <a:defRPr>
                <a:noFill/>
              </a:defRPr>
            </a:lvl1pPr>
          </a:lstStyle>
          <a:p>
            <a:fld id="{CC7327AC-DF3F-458C-B84B-15E61A8232D3}" type="datetime3">
              <a:rPr lang="en-US" smtClean="0"/>
              <a:t>9 October 2019</a:t>
            </a:fld>
            <a:endParaRPr lang="en-US" dirty="0"/>
          </a:p>
        </p:txBody>
      </p:sp>
      <p:sp>
        <p:nvSpPr>
          <p:cNvPr id="5" name="Footer Placeholder 4">
            <a:extLst>
              <a:ext uri="{FF2B5EF4-FFF2-40B4-BE49-F238E27FC236}">
                <a16:creationId xmlns:a16="http://schemas.microsoft.com/office/drawing/2014/main" id="{25ABDECD-254F-45C3-BFF5-A83F193E00C7}"/>
              </a:ext>
            </a:extLst>
          </p:cNvPr>
          <p:cNvSpPr>
            <a:spLocks noGrp="1"/>
          </p:cNvSpPr>
          <p:nvPr>
            <p:ph type="ftr" sz="quarter" idx="12"/>
          </p:nvPr>
        </p:nvSpPr>
        <p:spPr/>
        <p:txBody>
          <a:bodyPr/>
          <a:lstStyle>
            <a:lvl1pPr>
              <a:defRPr>
                <a:noFill/>
              </a:defRPr>
            </a:lvl1pPr>
          </a:lstStyle>
          <a:p>
            <a:r>
              <a:rPr lang="fr-FR" smtClean="0"/>
              <a:t>Continuous ATS Inservice Guide (Agile part # 011401 Rev AA)</a:t>
            </a:r>
            <a:endParaRPr lang="en-US" dirty="0"/>
          </a:p>
        </p:txBody>
      </p:sp>
      <p:sp>
        <p:nvSpPr>
          <p:cNvPr id="6" name="Slide Number Placeholder 5">
            <a:extLst>
              <a:ext uri="{FF2B5EF4-FFF2-40B4-BE49-F238E27FC236}">
                <a16:creationId xmlns:a16="http://schemas.microsoft.com/office/drawing/2014/main" id="{C830B39E-082A-4061-AE84-37AE2B4B0BB5}"/>
              </a:ext>
            </a:extLst>
          </p:cNvPr>
          <p:cNvSpPr>
            <a:spLocks noGrp="1"/>
          </p:cNvSpPr>
          <p:nvPr>
            <p:ph type="sldNum" sz="quarter" idx="13"/>
          </p:nvPr>
        </p:nvSpPr>
        <p:spPr/>
        <p:txBody>
          <a:bodyPr/>
          <a:lstStyle>
            <a:lvl1pPr>
              <a:defRPr>
                <a:noFill/>
              </a:defRPr>
            </a:lvl1p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42484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4"/>
          </p:nvPr>
        </p:nvSpPr>
        <p:spPr/>
        <p:txBody>
          <a:bodyPr/>
          <a:lstStyle/>
          <a:p>
            <a:fld id="{09404FE5-90FF-4521-B45F-84A9B291BD89}" type="datetime3">
              <a:rPr lang="en-US" smtClean="0"/>
              <a:t>9 October 2019</a:t>
            </a:fld>
            <a:endParaRPr lang="en-US" dirty="0"/>
          </a:p>
        </p:txBody>
      </p:sp>
      <p:sp>
        <p:nvSpPr>
          <p:cNvPr id="6" name="Footer Placeholder 5"/>
          <p:cNvSpPr>
            <a:spLocks noGrp="1"/>
          </p:cNvSpPr>
          <p:nvPr>
            <p:ph type="ftr" sz="quarter" idx="15"/>
          </p:nvPr>
        </p:nvSpPr>
        <p:spPr/>
        <p:txBody>
          <a:bodyPr/>
          <a:lstStyle/>
          <a:p>
            <a:r>
              <a:rPr lang="fr-FR" smtClean="0"/>
              <a:t>Continuous ATS Inservice Guide (Agile part # 011401 Rev AA)</a:t>
            </a:r>
            <a:endParaRPr lang="en-US" dirty="0"/>
          </a:p>
        </p:txBody>
      </p:sp>
      <p:sp>
        <p:nvSpPr>
          <p:cNvPr id="8" name="Slide Number Placeholder 7"/>
          <p:cNvSpPr>
            <a:spLocks noGrp="1"/>
          </p:cNvSpPr>
          <p:nvPr>
            <p:ph type="sldNum" sz="quarter" idx="16"/>
          </p:nvPr>
        </p:nvSpPr>
        <p:spPr/>
        <p:txBody>
          <a:bodyPr/>
          <a:lstStyle/>
          <a:p>
            <a:r>
              <a:rPr lang="en-US" dirty="0"/>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10443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1"/>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4"/>
          </p:nvPr>
        </p:nvSpPr>
        <p:spPr/>
        <p:txBody>
          <a:bodyPr/>
          <a:lstStyle/>
          <a:p>
            <a:fld id="{64E2D56C-EA2C-4BB2-A377-8224AA61E29E}" type="datetime3">
              <a:rPr lang="en-US" smtClean="0"/>
              <a:t>9 October 2019</a:t>
            </a:fld>
            <a:endParaRPr lang="en-US" dirty="0"/>
          </a:p>
        </p:txBody>
      </p:sp>
      <p:sp>
        <p:nvSpPr>
          <p:cNvPr id="6" name="Footer Placeholder 5"/>
          <p:cNvSpPr>
            <a:spLocks noGrp="1"/>
          </p:cNvSpPr>
          <p:nvPr>
            <p:ph type="ftr" sz="quarter" idx="15"/>
          </p:nvPr>
        </p:nvSpPr>
        <p:spPr/>
        <p:txBody>
          <a:bodyPr/>
          <a:lstStyle/>
          <a:p>
            <a:r>
              <a:rPr lang="fr-FR" smtClean="0"/>
              <a:t>Continuous ATS Inservice Guide (Agile part # 011401 Rev AA)</a:t>
            </a:r>
            <a:endParaRPr lang="en-US" dirty="0"/>
          </a:p>
        </p:txBody>
      </p:sp>
      <p:sp>
        <p:nvSpPr>
          <p:cNvPr id="9" name="Slide Number Placeholder 8"/>
          <p:cNvSpPr>
            <a:spLocks noGrp="1"/>
          </p:cNvSpPr>
          <p:nvPr>
            <p:ph type="sldNum" sz="quarter" idx="16"/>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82729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bwMode="gray">
          <a:xfrm>
            <a:off x="0" y="1"/>
            <a:ext cx="12188952" cy="6164774"/>
          </a:xfrm>
        </p:spPr>
        <p:txBody>
          <a:bodyPr lIns="91440" tIns="91440" rIns="91440" bIns="91440"/>
          <a:lstStyle>
            <a:lvl1pPr>
              <a:defRPr baseline="0"/>
            </a:lvl1pPr>
          </a:lstStyle>
          <a:p>
            <a:r>
              <a:rPr lang="de-DE" dirty="0"/>
              <a:t>Click Symbol </a:t>
            </a:r>
            <a:r>
              <a:rPr lang="de-DE" dirty="0" err="1"/>
              <a:t>to</a:t>
            </a:r>
            <a:r>
              <a:rPr lang="de-DE" dirty="0"/>
              <a:t> </a:t>
            </a:r>
            <a:r>
              <a:rPr lang="de-DE" dirty="0" err="1"/>
              <a:t>insert</a:t>
            </a:r>
            <a:r>
              <a:rPr lang="de-DE" dirty="0"/>
              <a:t> a </a:t>
            </a:r>
            <a:r>
              <a:rPr lang="de-DE" dirty="0" err="1"/>
              <a:t>picture</a:t>
            </a:r>
            <a:endParaRPr lang="en-US" dirty="0"/>
          </a:p>
        </p:txBody>
      </p:sp>
      <p:sp>
        <p:nvSpPr>
          <p:cNvPr id="8" name="Text Placeholder 6"/>
          <p:cNvSpPr>
            <a:spLocks noGrp="1"/>
          </p:cNvSpPr>
          <p:nvPr>
            <p:ph type="body" sz="quarter" idx="14"/>
          </p:nvPr>
        </p:nvSpPr>
        <p:spPr bwMode="gray">
          <a:xfrm>
            <a:off x="6095999" y="3429000"/>
            <a:ext cx="6096000" cy="1684801"/>
          </a:xfrm>
          <a:solidFill>
            <a:schemeClr val="bg1"/>
          </a:solidFill>
        </p:spPr>
        <p:txBody>
          <a:bodyPr lIns="182880" tIns="91440" rIns="90000" bIns="91440" anchor="ctr">
            <a:noAutofit/>
          </a:bodyPr>
          <a:lstStyle>
            <a:lvl1pPr>
              <a:lnSpc>
                <a:spcPct val="100000"/>
              </a:lnSpc>
              <a:spcBef>
                <a:spcPts val="0"/>
              </a:spcBef>
              <a:defRPr sz="1600" b="0">
                <a:solidFill>
                  <a:srgbClr val="94B654"/>
                </a:solidFill>
                <a:latin typeface="+mn-lt"/>
              </a:defRPr>
            </a:lvl1pPr>
          </a:lstStyle>
          <a:p>
            <a:pPr lvl="0"/>
            <a:r>
              <a:rPr lang="en-US" smtClean="0"/>
              <a:t>Edit Master text styles</a:t>
            </a:r>
          </a:p>
        </p:txBody>
      </p:sp>
      <p:sp>
        <p:nvSpPr>
          <p:cNvPr id="9" name="Title 1"/>
          <p:cNvSpPr>
            <a:spLocks noGrp="1"/>
          </p:cNvSpPr>
          <p:nvPr>
            <p:ph type="title"/>
          </p:nvPr>
        </p:nvSpPr>
        <p:spPr>
          <a:xfrm>
            <a:off x="-1" y="3429000"/>
            <a:ext cx="6096000" cy="1684801"/>
          </a:xfrm>
          <a:solidFill>
            <a:schemeClr val="bg1"/>
          </a:solidFill>
        </p:spPr>
        <p:txBody>
          <a:bodyPr lIns="365760" tIns="91440" rIns="182880" bIns="91440" anchor="ctr"/>
          <a:lstStyle>
            <a:lvl1pPr algn="r">
              <a:defRPr sz="3200"/>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p>
            <a:fld id="{FF3CD496-A8EB-42BB-A698-B6B6BD3ED1EF}" type="datetime3">
              <a:rPr lang="en-US" smtClean="0"/>
              <a:t>9 October 2019</a:t>
            </a:fld>
            <a:endParaRPr lang="en-US" dirty="0"/>
          </a:p>
        </p:txBody>
      </p:sp>
      <p:sp>
        <p:nvSpPr>
          <p:cNvPr id="3" name="Footer Placeholder 2"/>
          <p:cNvSpPr>
            <a:spLocks noGrp="1"/>
          </p:cNvSpPr>
          <p:nvPr>
            <p:ph type="ftr" sz="quarter" idx="16"/>
          </p:nvPr>
        </p:nvSpPr>
        <p:spPr/>
        <p:txBody>
          <a:bodyPr/>
          <a:lstStyle/>
          <a:p>
            <a:r>
              <a:rPr lang="fr-FR" smtClean="0"/>
              <a:t>Continuous ATS Inservice Guide (Agile part # 011401 Rev AA)</a:t>
            </a:r>
            <a:endParaRPr lang="en-US" dirty="0"/>
          </a:p>
        </p:txBody>
      </p:sp>
      <p:sp>
        <p:nvSpPr>
          <p:cNvPr id="4" name="Slide Number Placeholder 3"/>
          <p:cNvSpPr>
            <a:spLocks noGrp="1"/>
          </p:cNvSpPr>
          <p:nvPr>
            <p:ph type="sldNum" sz="quarter" idx="17"/>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193194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 image slid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bwMode="gray">
          <a:xfrm>
            <a:off x="0" y="0"/>
            <a:ext cx="12188952" cy="6857999"/>
          </a:xfrm>
        </p:spPr>
        <p:txBody>
          <a:bodyPr lIns="91440" tIns="91440" rIns="91440" bIns="91440"/>
          <a:lstStyle>
            <a:lvl1pPr>
              <a:defRPr baseline="0"/>
            </a:lvl1pPr>
          </a:lstStyle>
          <a:p>
            <a:r>
              <a:rPr lang="de-DE" dirty="0"/>
              <a:t>Click Symbol </a:t>
            </a:r>
            <a:r>
              <a:rPr lang="de-DE" dirty="0" err="1"/>
              <a:t>to</a:t>
            </a:r>
            <a:r>
              <a:rPr lang="de-DE" dirty="0"/>
              <a:t> </a:t>
            </a:r>
            <a:r>
              <a:rPr lang="de-DE" dirty="0" err="1"/>
              <a:t>insert</a:t>
            </a:r>
            <a:r>
              <a:rPr lang="de-DE" dirty="0"/>
              <a:t> a </a:t>
            </a:r>
            <a:r>
              <a:rPr lang="de-DE" dirty="0" err="1"/>
              <a:t>picture</a:t>
            </a:r>
            <a:endParaRPr lang="en-US" dirty="0"/>
          </a:p>
        </p:txBody>
      </p:sp>
      <p:sp>
        <p:nvSpPr>
          <p:cNvPr id="8" name="Text Placeholder 6"/>
          <p:cNvSpPr>
            <a:spLocks noGrp="1"/>
          </p:cNvSpPr>
          <p:nvPr>
            <p:ph type="body" sz="quarter" idx="14" hasCustomPrompt="1"/>
          </p:nvPr>
        </p:nvSpPr>
        <p:spPr bwMode="gray">
          <a:xfrm>
            <a:off x="7320000" y="5194328"/>
            <a:ext cx="4557824" cy="923330"/>
          </a:xfrm>
          <a:noFill/>
        </p:spPr>
        <p:txBody>
          <a:bodyPr lIns="0" tIns="0" rIns="0" bIns="0" anchor="t">
            <a:noAutofit/>
          </a:bodyPr>
          <a:lstStyle>
            <a:lvl1pPr>
              <a:lnSpc>
                <a:spcPct val="100000"/>
              </a:lnSpc>
              <a:spcBef>
                <a:spcPts val="0"/>
              </a:spcBef>
              <a:defRPr sz="1600" b="0">
                <a:solidFill>
                  <a:schemeClr val="tx2"/>
                </a:solidFill>
                <a:latin typeface="+mn-lt"/>
              </a:defRPr>
            </a:lvl1pPr>
          </a:lstStyle>
          <a:p>
            <a:pPr lvl="0"/>
            <a:r>
              <a:rPr lang="en-US" dirty="0"/>
              <a:t>Click to edit Master text styles</a:t>
            </a:r>
          </a:p>
        </p:txBody>
      </p:sp>
      <p:sp>
        <p:nvSpPr>
          <p:cNvPr id="9" name="Title 1"/>
          <p:cNvSpPr>
            <a:spLocks noGrp="1"/>
          </p:cNvSpPr>
          <p:nvPr>
            <p:ph type="title"/>
          </p:nvPr>
        </p:nvSpPr>
        <p:spPr>
          <a:xfrm>
            <a:off x="7320000" y="3717000"/>
            <a:ext cx="4557824" cy="1477328"/>
          </a:xfrm>
          <a:noFill/>
        </p:spPr>
        <p:txBody>
          <a:bodyPr lIns="0" tIns="0" rIns="0" bIns="0" anchor="b">
            <a:noAutofit/>
          </a:bodyPr>
          <a:lstStyle>
            <a:lvl1pPr algn="l">
              <a:defRPr sz="3200"/>
            </a:lvl1pPr>
          </a:lstStyle>
          <a:p>
            <a:r>
              <a:rPr lang="en-US" smtClean="0"/>
              <a:t>Click to edit Master title style</a:t>
            </a:r>
            <a:endParaRPr lang="en-US" dirty="0"/>
          </a:p>
        </p:txBody>
      </p:sp>
      <p:sp>
        <p:nvSpPr>
          <p:cNvPr id="2" name="Date Placeholder 1"/>
          <p:cNvSpPr>
            <a:spLocks noGrp="1"/>
          </p:cNvSpPr>
          <p:nvPr>
            <p:ph type="dt" sz="half" idx="15"/>
          </p:nvPr>
        </p:nvSpPr>
        <p:spPr/>
        <p:txBody>
          <a:bodyPr/>
          <a:lstStyle>
            <a:lvl1pPr>
              <a:defRPr>
                <a:noFill/>
              </a:defRPr>
            </a:lvl1pPr>
          </a:lstStyle>
          <a:p>
            <a:fld id="{651D4C78-F80E-4BDD-8F9C-4C25DBC84D1A}" type="datetime3">
              <a:rPr lang="en-US" smtClean="0"/>
              <a:t>9 October 2019</a:t>
            </a:fld>
            <a:endParaRPr lang="en-US" dirty="0"/>
          </a:p>
        </p:txBody>
      </p:sp>
      <p:sp>
        <p:nvSpPr>
          <p:cNvPr id="3" name="Footer Placeholder 2"/>
          <p:cNvSpPr>
            <a:spLocks noGrp="1"/>
          </p:cNvSpPr>
          <p:nvPr>
            <p:ph type="ftr" sz="quarter" idx="16"/>
          </p:nvPr>
        </p:nvSpPr>
        <p:spPr/>
        <p:txBody>
          <a:bodyPr/>
          <a:lstStyle>
            <a:lvl1pPr>
              <a:defRPr>
                <a:noFill/>
              </a:defRPr>
            </a:lvl1pPr>
          </a:lstStyle>
          <a:p>
            <a:r>
              <a:rPr lang="fr-FR" smtClean="0"/>
              <a:t>Continuous ATS Inservice Guide (Agile part # 011401 Rev AA)</a:t>
            </a:r>
            <a:endParaRPr lang="en-US" dirty="0"/>
          </a:p>
        </p:txBody>
      </p:sp>
      <p:sp>
        <p:nvSpPr>
          <p:cNvPr id="4" name="Slide Number Placeholder 3"/>
          <p:cNvSpPr>
            <a:spLocks noGrp="1"/>
          </p:cNvSpPr>
          <p:nvPr>
            <p:ph type="sldNum" sz="quarter" idx="17"/>
          </p:nvPr>
        </p:nvSpPr>
        <p:spPr/>
        <p:txBody>
          <a:bodyPr/>
          <a:lstStyle>
            <a:lvl1pPr>
              <a:defRPr>
                <a:noFill/>
              </a:defRPr>
            </a:lvl1p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138553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2"/>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3" hasCustomPrompt="1"/>
          </p:nvPr>
        </p:nvSpPr>
        <p:spPr bwMode="gray">
          <a:xfrm>
            <a:off x="695326" y="1773238"/>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5"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sz="800" dirty="0"/>
              <a:t>Getinge is a global provider of innovative solutions for operating rooms, intensive care units, sterilization departments and for life science companies and institutions. Based on our firsthand experience and close partnerships with clinical experts, healthcare professionals and </a:t>
            </a:r>
            <a:r>
              <a:rPr lang="en-US" sz="800" dirty="0" err="1"/>
              <a:t>medtech</a:t>
            </a:r>
            <a:r>
              <a:rPr lang="en-US" sz="800" dirty="0"/>
              <a:t> specialists, we are improving the everyday life for people - today and tomorrow.</a:t>
            </a:r>
          </a:p>
        </p:txBody>
      </p:sp>
      <p:sp>
        <p:nvSpPr>
          <p:cNvPr id="18" name="TextBox 17"/>
          <p:cNvSpPr txBox="1"/>
          <p:nvPr/>
        </p:nvSpPr>
        <p:spPr bwMode="gray">
          <a:xfrm>
            <a:off x="695325"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600" b="0" dirty="0">
                <a:solidFill>
                  <a:schemeClr val="tx2"/>
                </a:solidFill>
              </a:rPr>
              <a:t>www.getinge.com</a:t>
            </a:r>
          </a:p>
        </p:txBody>
      </p:sp>
      <p:sp>
        <p:nvSpPr>
          <p:cNvPr id="9" name="Textplatzhalter 8"/>
          <p:cNvSpPr>
            <a:spLocks noGrp="1"/>
          </p:cNvSpPr>
          <p:nvPr>
            <p:ph type="body" sz="quarter" idx="14"/>
          </p:nvPr>
        </p:nvSpPr>
        <p:spPr bwMode="gray">
          <a:xfrm>
            <a:off x="2951325"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Edit Master text styles</a:t>
            </a:r>
          </a:p>
        </p:txBody>
      </p:sp>
      <p:sp>
        <p:nvSpPr>
          <p:cNvPr id="7" name="Textplatzhalter 6"/>
          <p:cNvSpPr>
            <a:spLocks noGrp="1"/>
          </p:cNvSpPr>
          <p:nvPr>
            <p:ph type="body" sz="quarter" idx="18" hasCustomPrompt="1"/>
          </p:nvPr>
        </p:nvSpPr>
        <p:spPr>
          <a:xfrm>
            <a:off x="695325" y="4450819"/>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0"/>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3"/>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5" name="Date Placeholder 4"/>
          <p:cNvSpPr>
            <a:spLocks noGrp="1"/>
          </p:cNvSpPr>
          <p:nvPr>
            <p:ph type="dt" sz="half" idx="23"/>
          </p:nvPr>
        </p:nvSpPr>
        <p:spPr/>
        <p:txBody>
          <a:bodyPr/>
          <a:lstStyle/>
          <a:p>
            <a:fld id="{F9367092-32E9-4627-95EF-A9AF79305482}" type="datetime3">
              <a:rPr lang="en-US" smtClean="0"/>
              <a:t>9 October 2019</a:t>
            </a:fld>
            <a:endParaRPr lang="en-US" dirty="0"/>
          </a:p>
        </p:txBody>
      </p:sp>
      <p:sp>
        <p:nvSpPr>
          <p:cNvPr id="10" name="Footer Placeholder 9"/>
          <p:cNvSpPr>
            <a:spLocks noGrp="1"/>
          </p:cNvSpPr>
          <p:nvPr>
            <p:ph type="ftr" sz="quarter" idx="24"/>
          </p:nvPr>
        </p:nvSpPr>
        <p:spPr/>
        <p:txBody>
          <a:bodyPr/>
          <a:lstStyle/>
          <a:p>
            <a:r>
              <a:rPr lang="fr-FR" smtClean="0"/>
              <a:t>Continuous ATS Inservice Guide (Agile part # 011401 Rev AA)</a:t>
            </a:r>
            <a:endParaRPr lang="en-US" dirty="0"/>
          </a:p>
        </p:txBody>
      </p:sp>
      <p:sp>
        <p:nvSpPr>
          <p:cNvPr id="12" name="Slide Number Placeholder 11"/>
          <p:cNvSpPr>
            <a:spLocks noGrp="1"/>
          </p:cNvSpPr>
          <p:nvPr>
            <p:ph type="sldNum" sz="quarter" idx="25"/>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149084176"/>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0"/>
            <a:ext cx="3254272" cy="1663701"/>
          </a:xfrm>
          <a:prstGeom prst="rect">
            <a:avLst/>
          </a:prstGeom>
        </p:spPr>
      </p:pic>
      <p:sp>
        <p:nvSpPr>
          <p:cNvPr id="2" name="Date Placeholder 1">
            <a:extLst>
              <a:ext uri="{FF2B5EF4-FFF2-40B4-BE49-F238E27FC236}">
                <a16:creationId xmlns:a16="http://schemas.microsoft.com/office/drawing/2014/main" id="{0735818B-7B86-4E2C-99D4-0BAAF5F3C4C3}"/>
              </a:ext>
            </a:extLst>
          </p:cNvPr>
          <p:cNvSpPr>
            <a:spLocks noGrp="1"/>
          </p:cNvSpPr>
          <p:nvPr>
            <p:ph type="dt" sz="half" idx="10"/>
          </p:nvPr>
        </p:nvSpPr>
        <p:spPr/>
        <p:txBody>
          <a:bodyPr/>
          <a:lstStyle>
            <a:lvl1pPr>
              <a:defRPr>
                <a:noFill/>
              </a:defRPr>
            </a:lvl1pPr>
          </a:lstStyle>
          <a:p>
            <a:fld id="{F64F2D7D-0C8C-4563-BBE0-7DF9EDA9C7F7}" type="datetime3">
              <a:rPr lang="en-US" smtClean="0"/>
              <a:t>9 October 2019</a:t>
            </a:fld>
            <a:endParaRPr lang="en-US" dirty="0"/>
          </a:p>
        </p:txBody>
      </p:sp>
      <p:sp>
        <p:nvSpPr>
          <p:cNvPr id="3" name="Footer Placeholder 2">
            <a:extLst>
              <a:ext uri="{FF2B5EF4-FFF2-40B4-BE49-F238E27FC236}">
                <a16:creationId xmlns:a16="http://schemas.microsoft.com/office/drawing/2014/main" id="{99F5C966-60F6-4B80-A96D-18D4AD728B85}"/>
              </a:ext>
            </a:extLst>
          </p:cNvPr>
          <p:cNvSpPr>
            <a:spLocks noGrp="1"/>
          </p:cNvSpPr>
          <p:nvPr>
            <p:ph type="ftr" sz="quarter" idx="11"/>
          </p:nvPr>
        </p:nvSpPr>
        <p:spPr/>
        <p:txBody>
          <a:bodyPr/>
          <a:lstStyle>
            <a:lvl1pPr>
              <a:defRPr>
                <a:noFill/>
              </a:defRPr>
            </a:lvl1pPr>
          </a:lstStyle>
          <a:p>
            <a:r>
              <a:rPr lang="fr-FR" smtClean="0"/>
              <a:t>Continuous ATS Inservice Guide (Agile part # 011401 Rev AA)</a:t>
            </a:r>
            <a:endParaRPr lang="en-US" dirty="0"/>
          </a:p>
        </p:txBody>
      </p:sp>
      <p:sp>
        <p:nvSpPr>
          <p:cNvPr id="5" name="Slide Number Placeholder 4">
            <a:extLst>
              <a:ext uri="{FF2B5EF4-FFF2-40B4-BE49-F238E27FC236}">
                <a16:creationId xmlns:a16="http://schemas.microsoft.com/office/drawing/2014/main" id="{2E244F9A-66D5-4B1A-B1BC-F262561C8DF0}"/>
              </a:ext>
            </a:extLst>
          </p:cNvPr>
          <p:cNvSpPr>
            <a:spLocks noGrp="1"/>
          </p:cNvSpPr>
          <p:nvPr>
            <p:ph type="sldNum" sz="quarter" idx="12"/>
          </p:nvPr>
        </p:nvSpPr>
        <p:spPr/>
        <p:txBody>
          <a:bodyPr/>
          <a:lstStyle>
            <a:lvl1pPr>
              <a:defRPr>
                <a:noFill/>
              </a:defRPr>
            </a:lvl1p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76547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0"/>
            <a:ext cx="2190198" cy="331291"/>
          </a:xfrm>
          <a:prstGeom prst="rect">
            <a:avLst/>
          </a:prstGeom>
        </p:spPr>
      </p:pic>
      <p:sp>
        <p:nvSpPr>
          <p:cNvPr id="4" name="Date Placeholder 3">
            <a:extLst>
              <a:ext uri="{FF2B5EF4-FFF2-40B4-BE49-F238E27FC236}">
                <a16:creationId xmlns:a16="http://schemas.microsoft.com/office/drawing/2014/main" id="{BD7FBDA6-CCAB-46CA-844F-F579584330F4}"/>
              </a:ext>
            </a:extLst>
          </p:cNvPr>
          <p:cNvSpPr>
            <a:spLocks noGrp="1"/>
          </p:cNvSpPr>
          <p:nvPr>
            <p:ph type="dt" sz="half" idx="11"/>
          </p:nvPr>
        </p:nvSpPr>
        <p:spPr/>
        <p:txBody>
          <a:bodyPr/>
          <a:lstStyle>
            <a:lvl1pPr>
              <a:defRPr>
                <a:noFill/>
              </a:defRPr>
            </a:lvl1pPr>
          </a:lstStyle>
          <a:p>
            <a:fld id="{FE0DF0CB-0C06-43B4-B871-B81E861B3C4C}" type="datetime3">
              <a:rPr lang="en-US" smtClean="0"/>
              <a:t>9 October 2019</a:t>
            </a:fld>
            <a:endParaRPr lang="en-US" dirty="0"/>
          </a:p>
        </p:txBody>
      </p:sp>
      <p:sp>
        <p:nvSpPr>
          <p:cNvPr id="5" name="Footer Placeholder 4">
            <a:extLst>
              <a:ext uri="{FF2B5EF4-FFF2-40B4-BE49-F238E27FC236}">
                <a16:creationId xmlns:a16="http://schemas.microsoft.com/office/drawing/2014/main" id="{0850FE26-F3FD-4619-A490-3BC7A08B602E}"/>
              </a:ext>
            </a:extLst>
          </p:cNvPr>
          <p:cNvSpPr>
            <a:spLocks noGrp="1"/>
          </p:cNvSpPr>
          <p:nvPr>
            <p:ph type="ftr" sz="quarter" idx="12"/>
          </p:nvPr>
        </p:nvSpPr>
        <p:spPr/>
        <p:txBody>
          <a:bodyPr/>
          <a:lstStyle>
            <a:lvl1pPr>
              <a:defRPr>
                <a:noFill/>
              </a:defRPr>
            </a:lvl1pPr>
          </a:lstStyle>
          <a:p>
            <a:r>
              <a:rPr lang="fr-FR" smtClean="0"/>
              <a:t>Continuous ATS Inservice Guide (Agile part # 011401 Rev AA)</a:t>
            </a:r>
            <a:endParaRPr lang="en-US" dirty="0"/>
          </a:p>
        </p:txBody>
      </p:sp>
      <p:sp>
        <p:nvSpPr>
          <p:cNvPr id="7" name="Slide Number Placeholder 6">
            <a:extLst>
              <a:ext uri="{FF2B5EF4-FFF2-40B4-BE49-F238E27FC236}">
                <a16:creationId xmlns:a16="http://schemas.microsoft.com/office/drawing/2014/main" id="{26A2A615-D5F4-451E-A054-8E5F9FEBC2EE}"/>
              </a:ext>
            </a:extLst>
          </p:cNvPr>
          <p:cNvSpPr>
            <a:spLocks noGrp="1"/>
          </p:cNvSpPr>
          <p:nvPr>
            <p:ph type="sldNum" sz="quarter" idx="13"/>
          </p:nvPr>
        </p:nvSpPr>
        <p:spPr/>
        <p:txBody>
          <a:bodyPr/>
          <a:lstStyle>
            <a:lvl1pPr>
              <a:defRPr>
                <a:noFill/>
              </a:defRPr>
            </a:lvl1p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55541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F694E6-981A-4837-BF18-A3CC6D89F181}" type="datetime3">
              <a:rPr lang="en-US" smtClean="0"/>
              <a:t>9 October 2019</a:t>
            </a:fld>
            <a:endParaRPr lang="en-US" dirty="0"/>
          </a:p>
        </p:txBody>
      </p:sp>
      <p:sp>
        <p:nvSpPr>
          <p:cNvPr id="5" name="Footer Placeholder 4"/>
          <p:cNvSpPr>
            <a:spLocks noGrp="1"/>
          </p:cNvSpPr>
          <p:nvPr>
            <p:ph type="ftr" sz="quarter" idx="11"/>
          </p:nvPr>
        </p:nvSpPr>
        <p:spPr/>
        <p:txBody>
          <a:bodyPr/>
          <a:lstStyle/>
          <a:p>
            <a:r>
              <a:rPr lang="fr-FR" noProof="0" smtClean="0"/>
              <a:t>Continuous ATS Inservice Guide (Agile part # 011401 Rev AA)</a:t>
            </a:r>
            <a:endParaRPr lang="en-US" noProof="0" dirty="0"/>
          </a:p>
        </p:txBody>
      </p:sp>
      <p:sp>
        <p:nvSpPr>
          <p:cNvPr id="9" name="Slide Number Placeholder 8"/>
          <p:cNvSpPr>
            <a:spLocks noGrp="1"/>
          </p:cNvSpPr>
          <p:nvPr>
            <p:ph type="sldNum" sz="quarter" idx="12"/>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3142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5" y="1773238"/>
            <a:ext cx="10801349" cy="424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58BD1A29-6642-4502-8C93-F5BE21A5191E}" type="datetime3">
              <a:rPr lang="en-US" smtClean="0"/>
              <a:t>9 October 2019</a:t>
            </a:fld>
            <a:endParaRPr lang="en-US" dirty="0"/>
          </a:p>
        </p:txBody>
      </p:sp>
      <p:sp>
        <p:nvSpPr>
          <p:cNvPr id="7" name="Footer Placeholder 6"/>
          <p:cNvSpPr>
            <a:spLocks noGrp="1"/>
          </p:cNvSpPr>
          <p:nvPr>
            <p:ph type="ftr" sz="quarter" idx="15"/>
          </p:nvPr>
        </p:nvSpPr>
        <p:spPr/>
        <p:txBody>
          <a:bodyPr/>
          <a:lstStyle/>
          <a:p>
            <a:r>
              <a:rPr lang="fr-FR" smtClean="0"/>
              <a:t>Continuous ATS Inservice Guide (Agile part # 011401 Rev AA)</a:t>
            </a:r>
            <a:endParaRPr lang="en-US" dirty="0"/>
          </a:p>
        </p:txBody>
      </p:sp>
      <p:sp>
        <p:nvSpPr>
          <p:cNvPr id="8" name="Slide Number Placeholder 7"/>
          <p:cNvSpPr>
            <a:spLocks noGrp="1"/>
          </p:cNvSpPr>
          <p:nvPr>
            <p:ph type="sldNum" sz="quarter" idx="16"/>
          </p:nvPr>
        </p:nvSpPr>
        <p:spPr/>
        <p:txBody>
          <a:bodyPr/>
          <a:lstStyle/>
          <a:p>
            <a:r>
              <a:rPr lang="en-US"/>
              <a:t>Page </a:t>
            </a:r>
            <a:fld id="{11A20EE6-9D0E-4D2E-AC18-D673A8617645}" type="slidenum">
              <a:rPr lang="en-US" smtClean="0"/>
              <a:pPr/>
              <a:t>‹#›</a:t>
            </a:fld>
            <a:endParaRPr lang="en-US" dirty="0"/>
          </a:p>
        </p:txBody>
      </p:sp>
      <p:sp>
        <p:nvSpPr>
          <p:cNvPr id="11"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Tree>
    <p:extLst>
      <p:ext uri="{BB962C8B-B14F-4D97-AF65-F5344CB8AC3E}">
        <p14:creationId xmlns:p14="http://schemas.microsoft.com/office/powerpoint/2010/main" val="32206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2"/>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bwMode="gray">
          <a:xfrm>
            <a:off x="695325" y="1773238"/>
            <a:ext cx="10801349" cy="4248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4"/>
          </p:nvPr>
        </p:nvSpPr>
        <p:spPr/>
        <p:txBody>
          <a:bodyPr/>
          <a:lstStyle/>
          <a:p>
            <a:fld id="{DFFCF6ED-1599-4F6B-849F-61968D9B77DF}" type="datetime3">
              <a:rPr lang="en-US" smtClean="0"/>
              <a:t>9 October 2019</a:t>
            </a:fld>
            <a:endParaRPr lang="en-US" dirty="0"/>
          </a:p>
        </p:txBody>
      </p:sp>
      <p:sp>
        <p:nvSpPr>
          <p:cNvPr id="5" name="Footer Placeholder 4"/>
          <p:cNvSpPr>
            <a:spLocks noGrp="1"/>
          </p:cNvSpPr>
          <p:nvPr>
            <p:ph type="ftr" sz="quarter" idx="15"/>
          </p:nvPr>
        </p:nvSpPr>
        <p:spPr/>
        <p:txBody>
          <a:bodyPr/>
          <a:lstStyle/>
          <a:p>
            <a:r>
              <a:rPr lang="fr-FR" smtClean="0"/>
              <a:t>Continuous ATS Inservice Guide (Agile part # 011401 Rev AA)</a:t>
            </a:r>
            <a:endParaRPr lang="en-US" dirty="0"/>
          </a:p>
        </p:txBody>
      </p:sp>
      <p:sp>
        <p:nvSpPr>
          <p:cNvPr id="6" name="Slide Number Placeholder 5"/>
          <p:cNvSpPr>
            <a:spLocks noGrp="1"/>
          </p:cNvSpPr>
          <p:nvPr>
            <p:ph type="sldNum" sz="quarter" idx="16"/>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19964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38"/>
            <a:ext cx="5220674" cy="4248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8" y="1773238"/>
            <a:ext cx="5220674" cy="4248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A6F61130-3C4E-4BE2-B9D2-4922A487D9E7}" type="datetime3">
              <a:rPr lang="en-US" smtClean="0"/>
              <a:t>9 October 2019</a:t>
            </a:fld>
            <a:endParaRPr lang="en-US" dirty="0"/>
          </a:p>
        </p:txBody>
      </p:sp>
      <p:sp>
        <p:nvSpPr>
          <p:cNvPr id="7" name="Footer Placeholder 6"/>
          <p:cNvSpPr>
            <a:spLocks noGrp="1"/>
          </p:cNvSpPr>
          <p:nvPr>
            <p:ph type="ftr" sz="quarter" idx="16"/>
          </p:nvPr>
        </p:nvSpPr>
        <p:spPr/>
        <p:txBody>
          <a:bodyPr/>
          <a:lstStyle/>
          <a:p>
            <a:r>
              <a:rPr lang="fr-FR" smtClean="0"/>
              <a:t>Continuous ATS Inservice Guide (Agile part # 011401 Rev AA)</a:t>
            </a:r>
            <a:endParaRPr lang="en-US" dirty="0"/>
          </a:p>
        </p:txBody>
      </p:sp>
      <p:sp>
        <p:nvSpPr>
          <p:cNvPr id="10" name="Slide Number Placeholder 9"/>
          <p:cNvSpPr>
            <a:spLocks noGrp="1"/>
          </p:cNvSpPr>
          <p:nvPr>
            <p:ph type="sldNum" sz="quarter" idx="17"/>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4124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bwMode="gray">
          <a:xfrm>
            <a:off x="695324" y="1773238"/>
            <a:ext cx="5220674" cy="4248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8" y="1773238"/>
            <a:ext cx="5220674" cy="4248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9A162796-3870-44E3-A04C-613055A64F4F}" type="datetime3">
              <a:rPr lang="en-US" smtClean="0"/>
              <a:t>9 October 2019</a:t>
            </a:fld>
            <a:endParaRPr lang="en-US" dirty="0"/>
          </a:p>
        </p:txBody>
      </p:sp>
      <p:sp>
        <p:nvSpPr>
          <p:cNvPr id="7" name="Footer Placeholder 6"/>
          <p:cNvSpPr>
            <a:spLocks noGrp="1"/>
          </p:cNvSpPr>
          <p:nvPr>
            <p:ph type="ftr" sz="quarter" idx="16"/>
          </p:nvPr>
        </p:nvSpPr>
        <p:spPr/>
        <p:txBody>
          <a:bodyPr/>
          <a:lstStyle/>
          <a:p>
            <a:r>
              <a:rPr lang="fr-FR" smtClean="0"/>
              <a:t>Continuous ATS Inservice Guide (Agile part # 011401 Rev AA)</a:t>
            </a:r>
            <a:endParaRPr lang="en-US" dirty="0"/>
          </a:p>
        </p:txBody>
      </p:sp>
      <p:sp>
        <p:nvSpPr>
          <p:cNvPr id="11" name="Slide Number Placeholder 10"/>
          <p:cNvSpPr>
            <a:spLocks noGrp="1"/>
          </p:cNvSpPr>
          <p:nvPr>
            <p:ph type="sldNum" sz="quarter" idx="17"/>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299634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5"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3"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4"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18" name="Text Placeholder 16"/>
          <p:cNvSpPr>
            <a:spLocks noGrp="1"/>
          </p:cNvSpPr>
          <p:nvPr>
            <p:ph type="body" sz="quarter" idx="22"/>
          </p:nvPr>
        </p:nvSpPr>
        <p:spPr>
          <a:xfrm>
            <a:off x="695323" y="1773239"/>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20" name="Text Placeholder 16"/>
          <p:cNvSpPr>
            <a:spLocks noGrp="1"/>
          </p:cNvSpPr>
          <p:nvPr>
            <p:ph type="body" sz="quarter" idx="23"/>
          </p:nvPr>
        </p:nvSpPr>
        <p:spPr>
          <a:xfrm>
            <a:off x="4415773" y="1773238"/>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22" name="Text Placeholder 16"/>
          <p:cNvSpPr>
            <a:spLocks noGrp="1"/>
          </p:cNvSpPr>
          <p:nvPr>
            <p:ph type="body" sz="quarter" idx="24"/>
          </p:nvPr>
        </p:nvSpPr>
        <p:spPr>
          <a:xfrm>
            <a:off x="8136223" y="1773238"/>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25"/>
          </p:nvPr>
        </p:nvSpPr>
        <p:spPr/>
        <p:txBody>
          <a:bodyPr/>
          <a:lstStyle/>
          <a:p>
            <a:fld id="{78356227-51A7-4585-AF20-1BB95D86DB2A}" type="datetime3">
              <a:rPr lang="en-US" smtClean="0"/>
              <a:t>9 October 2019</a:t>
            </a:fld>
            <a:endParaRPr lang="en-US" dirty="0"/>
          </a:p>
        </p:txBody>
      </p:sp>
      <p:sp>
        <p:nvSpPr>
          <p:cNvPr id="5" name="Footer Placeholder 4"/>
          <p:cNvSpPr>
            <a:spLocks noGrp="1"/>
          </p:cNvSpPr>
          <p:nvPr>
            <p:ph type="ftr" sz="quarter" idx="26"/>
          </p:nvPr>
        </p:nvSpPr>
        <p:spPr/>
        <p:txBody>
          <a:bodyPr/>
          <a:lstStyle/>
          <a:p>
            <a:r>
              <a:rPr lang="fr-FR" smtClean="0"/>
              <a:t>Continuous ATS Inservice Guide (Agile part # 011401 Rev AA)</a:t>
            </a:r>
            <a:endParaRPr lang="en-US" dirty="0"/>
          </a:p>
        </p:txBody>
      </p:sp>
      <p:sp>
        <p:nvSpPr>
          <p:cNvPr id="6" name="Slide Number Placeholder 5"/>
          <p:cNvSpPr>
            <a:spLocks noGrp="1"/>
          </p:cNvSpPr>
          <p:nvPr>
            <p:ph type="sldNum" sz="quarter" idx="27"/>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325145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2"/>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hasCustomPrompt="1"/>
          </p:nvPr>
        </p:nvSpPr>
        <p:spPr bwMode="gray">
          <a:xfrm>
            <a:off x="695325"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3"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4" y="2091460"/>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5" y="1081920"/>
            <a:ext cx="10801349" cy="344128"/>
          </a:xfrm>
        </p:spPr>
        <p:txBody>
          <a:bodyPr tIns="36000" anchor="t">
            <a:noAutofit/>
          </a:bodyPr>
          <a:lstStyle>
            <a:lvl1pPr>
              <a:defRPr lang="en-US" sz="2000" b="0" kern="1200" dirty="0">
                <a:solidFill>
                  <a:schemeClr val="tx1"/>
                </a:solidFill>
                <a:latin typeface="+mn-lt"/>
                <a:ea typeface="+mn-ea"/>
                <a:cs typeface="+mn-cs"/>
              </a:defRPr>
            </a:lvl1pPr>
          </a:lstStyle>
          <a:p>
            <a:pPr lvl="0"/>
            <a:r>
              <a:rPr lang="en-US" smtClean="0"/>
              <a:t>Edit Master text styles</a:t>
            </a:r>
          </a:p>
        </p:txBody>
      </p:sp>
      <p:sp>
        <p:nvSpPr>
          <p:cNvPr id="18" name="Text Placeholder 16"/>
          <p:cNvSpPr>
            <a:spLocks noGrp="1"/>
          </p:cNvSpPr>
          <p:nvPr>
            <p:ph type="body" sz="quarter" idx="22"/>
          </p:nvPr>
        </p:nvSpPr>
        <p:spPr>
          <a:xfrm>
            <a:off x="695323" y="1773239"/>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20" name="Text Placeholder 16"/>
          <p:cNvSpPr>
            <a:spLocks noGrp="1"/>
          </p:cNvSpPr>
          <p:nvPr>
            <p:ph type="body" sz="quarter" idx="23"/>
          </p:nvPr>
        </p:nvSpPr>
        <p:spPr>
          <a:xfrm>
            <a:off x="4415773" y="1773238"/>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22" name="Text Placeholder 16"/>
          <p:cNvSpPr>
            <a:spLocks noGrp="1"/>
          </p:cNvSpPr>
          <p:nvPr>
            <p:ph type="body" sz="quarter" idx="24"/>
          </p:nvPr>
        </p:nvSpPr>
        <p:spPr>
          <a:xfrm>
            <a:off x="8136223" y="1773238"/>
            <a:ext cx="3360450" cy="246221"/>
          </a:xfrm>
        </p:spPr>
        <p:txBody>
          <a:bodyPr vert="horz" lIns="0" tIns="0" rIns="0" bIns="0" rtlCol="0">
            <a:noAutofit/>
          </a:bodyPr>
          <a:lstStyle>
            <a:lvl1pPr>
              <a:defRPr lang="en-US" b="1" dirty="0">
                <a:solidFill>
                  <a:schemeClr val="tx2"/>
                </a:solidFill>
              </a:defRPr>
            </a:lvl1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25"/>
          </p:nvPr>
        </p:nvSpPr>
        <p:spPr/>
        <p:txBody>
          <a:bodyPr/>
          <a:lstStyle/>
          <a:p>
            <a:fld id="{43CC7E41-19BB-442D-A029-CD3ADB8F4CED}" type="datetime3">
              <a:rPr lang="en-US" smtClean="0"/>
              <a:t>9 October 2019</a:t>
            </a:fld>
            <a:endParaRPr lang="en-US" dirty="0"/>
          </a:p>
        </p:txBody>
      </p:sp>
      <p:sp>
        <p:nvSpPr>
          <p:cNvPr id="7" name="Footer Placeholder 6"/>
          <p:cNvSpPr>
            <a:spLocks noGrp="1"/>
          </p:cNvSpPr>
          <p:nvPr>
            <p:ph type="ftr" sz="quarter" idx="26"/>
          </p:nvPr>
        </p:nvSpPr>
        <p:spPr/>
        <p:txBody>
          <a:bodyPr/>
          <a:lstStyle/>
          <a:p>
            <a:r>
              <a:rPr lang="fr-FR" smtClean="0"/>
              <a:t>Continuous ATS Inservice Guide (Agile part # 011401 Rev AA)</a:t>
            </a:r>
            <a:endParaRPr lang="en-US" dirty="0"/>
          </a:p>
        </p:txBody>
      </p:sp>
      <p:sp>
        <p:nvSpPr>
          <p:cNvPr id="10" name="Slide Number Placeholder 9"/>
          <p:cNvSpPr>
            <a:spLocks noGrp="1"/>
          </p:cNvSpPr>
          <p:nvPr>
            <p:ph type="sldNum" sz="quarter" idx="27"/>
          </p:nvPr>
        </p:nvSpPr>
        <p:spPr/>
        <p:txBody>
          <a:bodyPr/>
          <a:lstStyle/>
          <a:p>
            <a:r>
              <a:rPr lang="en-US"/>
              <a:t>Page </a:t>
            </a:r>
            <a:fld id="{11A20EE6-9D0E-4D2E-AC18-D673A8617645}" type="slidenum">
              <a:rPr lang="en-US" smtClean="0"/>
              <a:pPr/>
              <a:t>‹#›</a:t>
            </a:fld>
            <a:endParaRPr lang="en-US" dirty="0"/>
          </a:p>
        </p:txBody>
      </p:sp>
    </p:spTree>
    <p:extLst>
      <p:ext uri="{BB962C8B-B14F-4D97-AF65-F5344CB8AC3E}">
        <p14:creationId xmlns:p14="http://schemas.microsoft.com/office/powerpoint/2010/main" val="652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t>Continuous ATS Inservice Guide (Agile part # 011401 Rev AA)</a:t>
            </a:r>
            <a:endParaRPr lang="en-US" dirty="0"/>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fld id="{1EFCBBBC-52C1-4075-A3C8-BC3A57628555}" type="datetime3">
              <a:rPr lang="en-US" smtClean="0"/>
              <a:t>9 October 2019</a:t>
            </a:fld>
            <a:endParaRPr lang="en-US" dirty="0"/>
          </a:p>
        </p:txBody>
      </p:sp>
      <p:sp>
        <p:nvSpPr>
          <p:cNvPr id="3" name="Text Placeholder 2"/>
          <p:cNvSpPr>
            <a:spLocks noGrp="1"/>
          </p:cNvSpPr>
          <p:nvPr>
            <p:ph type="body" idx="1"/>
          </p:nvPr>
        </p:nvSpPr>
        <p:spPr bwMode="gray">
          <a:xfrm>
            <a:off x="695325" y="1773238"/>
            <a:ext cx="10801349" cy="424800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t>Page </a:t>
            </a:r>
            <a:fld id="{11A20EE6-9D0E-4D2E-AC18-D673A8617645}" type="slidenum">
              <a:rPr lang="en-US" smtClean="0"/>
              <a:pPr/>
              <a:t>‹#›</a:t>
            </a:fld>
            <a:endParaRPr lang="en-US" dirty="0"/>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b"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20704" y="6375414"/>
            <a:ext cx="1774096" cy="268351"/>
          </a:xfrm>
          <a:prstGeom prst="rect">
            <a:avLst/>
          </a:prstGeom>
        </p:spPr>
      </p:pic>
    </p:spTree>
    <p:extLst>
      <p:ext uri="{BB962C8B-B14F-4D97-AF65-F5344CB8AC3E}">
        <p14:creationId xmlns:p14="http://schemas.microsoft.com/office/powerpoint/2010/main" val="1555412608"/>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662" r:id="rId4"/>
    <p:sldLayoutId id="2147483678" r:id="rId5"/>
    <p:sldLayoutId id="2147483679" r:id="rId6"/>
    <p:sldLayoutId id="2147483680" r:id="rId7"/>
    <p:sldLayoutId id="2147483697" r:id="rId8"/>
    <p:sldLayoutId id="2147483707" r:id="rId9"/>
    <p:sldLayoutId id="2147483666" r:id="rId10"/>
    <p:sldLayoutId id="2147483692" r:id="rId11"/>
    <p:sldLayoutId id="2147483712" r:id="rId12"/>
    <p:sldLayoutId id="2147483713" r:id="rId13"/>
    <p:sldLayoutId id="2147483670" r:id="rId14"/>
    <p:sldLayoutId id="2147483690" r:id="rId15"/>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srcRect t="1543" b="1543"/>
          <a:stretch>
            <a:fillRect/>
          </a:stretch>
        </p:blipFill>
        <p:spPr>
          <a:prstGeom prst="rect">
            <a:avLst/>
          </a:prstGeom>
        </p:spPr>
      </p:pic>
      <p:sp>
        <p:nvSpPr>
          <p:cNvPr id="2" name="Title 1"/>
          <p:cNvSpPr>
            <a:spLocks noGrp="1"/>
          </p:cNvSpPr>
          <p:nvPr>
            <p:ph type="ctrTitle"/>
          </p:nvPr>
        </p:nvSpPr>
        <p:spPr>
          <a:xfrm>
            <a:off x="6575474" y="403200"/>
            <a:ext cx="4921200" cy="4702200"/>
          </a:xfrm>
        </p:spPr>
        <p:txBody>
          <a:bodyPr/>
          <a:lstStyle/>
          <a:p>
            <a:pPr algn="ctr"/>
            <a:r>
              <a:rPr lang="en-US" dirty="0" smtClean="0"/>
              <a:t/>
            </a:r>
            <a:br>
              <a:rPr lang="en-US" dirty="0" smtClean="0"/>
            </a:br>
            <a:r>
              <a:rPr lang="en-US" dirty="0"/>
              <a:t/>
            </a:r>
            <a:br>
              <a:rPr lang="en-US" dirty="0"/>
            </a:br>
            <a:r>
              <a:rPr lang="en-US" sz="5400" dirty="0" smtClean="0"/>
              <a:t>Patient Blood Management</a:t>
            </a:r>
            <a:r>
              <a:rPr lang="en-US" dirty="0" smtClean="0"/>
              <a:t/>
            </a:r>
            <a:br>
              <a:rPr lang="en-US" dirty="0" smtClean="0"/>
            </a:br>
            <a:r>
              <a:rPr lang="en-US" dirty="0" smtClean="0"/>
              <a:t/>
            </a:r>
            <a:br>
              <a:rPr lang="en-US" dirty="0" smtClean="0"/>
            </a:br>
            <a:r>
              <a:rPr lang="en-US" dirty="0" smtClean="0">
                <a:solidFill>
                  <a:srgbClr val="F39200"/>
                </a:solidFill>
              </a:rPr>
              <a:t>In-service Guide</a:t>
            </a:r>
            <a:r>
              <a:rPr lang="en-US" dirty="0" smtClean="0"/>
              <a:t/>
            </a:r>
            <a:br>
              <a:rPr lang="en-US" dirty="0" smtClean="0"/>
            </a:br>
            <a:r>
              <a:rPr lang="en-US" dirty="0" smtClean="0"/>
              <a:t/>
            </a:r>
            <a:br>
              <a:rPr lang="en-US" dirty="0" smtClean="0"/>
            </a:br>
            <a:r>
              <a:rPr lang="en-US" dirty="0" smtClean="0"/>
              <a:t>Using </a:t>
            </a:r>
            <a:r>
              <a:rPr lang="en-US" dirty="0" smtClean="0"/>
              <a:t>Blood Recovery Unit (BRU) drains for continuous ATS</a:t>
            </a:r>
            <a:endParaRPr lang="en-US" dirty="0"/>
          </a:p>
        </p:txBody>
      </p:sp>
      <p:sp>
        <p:nvSpPr>
          <p:cNvPr id="8" name="Date Placeholder 7">
            <a:extLst>
              <a:ext uri="{FF2B5EF4-FFF2-40B4-BE49-F238E27FC236}">
                <a16:creationId xmlns:a16="http://schemas.microsoft.com/office/drawing/2014/main" id="{31DF449C-2EFB-4108-BEB7-3F5B86EBEF47}"/>
              </a:ext>
            </a:extLst>
          </p:cNvPr>
          <p:cNvSpPr>
            <a:spLocks noGrp="1"/>
          </p:cNvSpPr>
          <p:nvPr>
            <p:ph type="dt" sz="half" idx="11"/>
          </p:nvPr>
        </p:nvSpPr>
        <p:spPr/>
        <p:txBody>
          <a:bodyPr/>
          <a:lstStyle/>
          <a:p>
            <a:fld id="{7B7AF71E-467B-4D79-8DE7-16DB3953DC48}" type="datetime3">
              <a:rPr lang="en-US" smtClean="0"/>
              <a:t>9 October 2019</a:t>
            </a:fld>
            <a:endParaRPr lang="en-US" dirty="0"/>
          </a:p>
        </p:txBody>
      </p:sp>
      <p:sp>
        <p:nvSpPr>
          <p:cNvPr id="3" name="TextBox 2"/>
          <p:cNvSpPr txBox="1"/>
          <p:nvPr/>
        </p:nvSpPr>
        <p:spPr>
          <a:xfrm>
            <a:off x="6324600" y="6408032"/>
            <a:ext cx="2057400" cy="204142"/>
          </a:xfrm>
          <a:prstGeom prst="rect">
            <a:avLst/>
          </a:prstGeom>
          <a:noFill/>
          <a:ln w="6350">
            <a:noFill/>
          </a:ln>
        </p:spPr>
        <p:txBody>
          <a:bodyPr vert="horz" wrap="square" lIns="36000" tIns="36000" rIns="36000" bIns="36000" rtlCol="0">
            <a:noAutofit/>
          </a:bodyPr>
          <a:lstStyle/>
          <a:p>
            <a:pPr>
              <a:spcBef>
                <a:spcPts val="600"/>
              </a:spcBef>
            </a:pPr>
            <a:r>
              <a:rPr lang="en-US" sz="900"/>
              <a:t>MCV00095110 REVA</a:t>
            </a:r>
            <a:endParaRPr lang="en-US" sz="900" dirty="0" err="1" smtClean="0"/>
          </a:p>
        </p:txBody>
      </p:sp>
    </p:spTree>
    <p:extLst>
      <p:ext uri="{BB962C8B-B14F-4D97-AF65-F5344CB8AC3E}">
        <p14:creationId xmlns:p14="http://schemas.microsoft.com/office/powerpoint/2010/main" val="281737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00" y="1569102"/>
            <a:ext cx="10008000" cy="4235897"/>
          </a:xfrm>
        </p:spPr>
        <p:txBody>
          <a:bodyPr/>
          <a:lstStyle/>
          <a:p>
            <a:pPr marL="457200" indent="-457200">
              <a:spcBef>
                <a:spcPct val="0"/>
              </a:spcBef>
              <a:buFont typeface="+mj-lt"/>
              <a:buAutoNum type="arabicParenR" startAt="9"/>
            </a:pPr>
            <a:r>
              <a:rPr lang="en-US" altLang="en-US" sz="2200" b="1" dirty="0" smtClean="0"/>
              <a:t>Unclamp </a:t>
            </a:r>
            <a:r>
              <a:rPr lang="en-US" altLang="en-US" sz="2200" b="1" dirty="0"/>
              <a:t>access line and IV </a:t>
            </a:r>
            <a:r>
              <a:rPr lang="en-US" altLang="en-US" sz="2200" b="1" dirty="0" smtClean="0"/>
              <a:t>tubing</a:t>
            </a:r>
          </a:p>
          <a:p>
            <a:pPr marL="457200" indent="-457200">
              <a:spcBef>
                <a:spcPct val="0"/>
              </a:spcBef>
              <a:buFont typeface="+mj-lt"/>
              <a:buAutoNum type="arabicParenR" startAt="9"/>
            </a:pPr>
            <a:r>
              <a:rPr lang="en-US" altLang="en-US" sz="2200" b="1" dirty="0" smtClean="0"/>
              <a:t>With 60cc syringe, slowly aspirate from the drain, making sure  the  filter and drip chamber remain upside down</a:t>
            </a:r>
          </a:p>
          <a:p>
            <a:pPr marL="457200" indent="-457200">
              <a:spcBef>
                <a:spcPct val="0"/>
              </a:spcBef>
              <a:buFont typeface="+mj-lt"/>
              <a:buAutoNum type="arabicParenR" startAt="9"/>
            </a:pPr>
            <a:r>
              <a:rPr lang="en-US" altLang="en-US" sz="2200" b="1" dirty="0" smtClean="0"/>
              <a:t> When </a:t>
            </a:r>
            <a:r>
              <a:rPr lang="en-US" altLang="en-US" sz="2200" b="1" dirty="0"/>
              <a:t>drip chamber is ~1/4 full with blood, turn filter &amp; drip chamber right side up (spike up) and continue purging air from line &amp; connect to pump when </a:t>
            </a:r>
            <a:r>
              <a:rPr lang="en-US" altLang="en-US" sz="2200" b="1" dirty="0" smtClean="0"/>
              <a:t>complete</a:t>
            </a:r>
          </a:p>
          <a:p>
            <a:pPr marL="457200" indent="-457200">
              <a:spcBef>
                <a:spcPct val="0"/>
              </a:spcBef>
              <a:buFont typeface="+mj-lt"/>
              <a:buAutoNum type="arabicParenR" startAt="9"/>
            </a:pPr>
            <a:r>
              <a:rPr lang="en-US" altLang="en-US" sz="2200" b="1" dirty="0" smtClean="0"/>
              <a:t>Final </a:t>
            </a:r>
            <a:r>
              <a:rPr lang="en-US" altLang="en-US" sz="2200" b="1" dirty="0"/>
              <a:t>priming with pump by purging all air prior to patient connection (or alarm will go off)</a:t>
            </a:r>
          </a:p>
          <a:p>
            <a:pPr marL="457200" indent="-457200">
              <a:spcBef>
                <a:spcPct val="0"/>
              </a:spcBef>
              <a:buFont typeface="+mj-lt"/>
              <a:buAutoNum type="arabicParenR" startAt="9"/>
            </a:pPr>
            <a:r>
              <a:rPr lang="en-US" altLang="en-US" sz="2200" b="1" dirty="0" smtClean="0"/>
              <a:t>Set </a:t>
            </a:r>
            <a:r>
              <a:rPr lang="en-US" altLang="en-US" sz="2200" b="1" dirty="0"/>
              <a:t>pump to desired volume &amp; ml/hour rate</a:t>
            </a:r>
          </a:p>
          <a:p>
            <a:pPr marL="342900" indent="-342900">
              <a:buFont typeface="+mj-lt"/>
              <a:buAutoNum type="arabicParenR" startAt="9"/>
            </a:pPr>
            <a:endParaRPr lang="en-US" sz="2200" b="1" dirty="0"/>
          </a:p>
        </p:txBody>
      </p:sp>
      <p:sp>
        <p:nvSpPr>
          <p:cNvPr id="4" name="Date Placeholder 3"/>
          <p:cNvSpPr>
            <a:spLocks noGrp="1"/>
          </p:cNvSpPr>
          <p:nvPr>
            <p:ph type="dt" sz="half" idx="14"/>
          </p:nvPr>
        </p:nvSpPr>
        <p:spPr>
          <a:xfrm>
            <a:off x="695324" y="6408032"/>
            <a:ext cx="8644808" cy="108000"/>
          </a:xfrm>
        </p:spPr>
        <p:txBody>
          <a:bodyPr/>
          <a:lstStyle/>
          <a:p>
            <a:fld id="{44FDAF4C-E82A-4F10-9826-37B73E7D4427}" type="datetime3">
              <a:rPr lang="en-US" smtClean="0"/>
              <a:t>9 October 2019</a:t>
            </a:fld>
            <a:endParaRPr lang="en-US" dirty="0"/>
          </a:p>
        </p:txBody>
      </p:sp>
      <p:sp>
        <p:nvSpPr>
          <p:cNvPr id="5" name="Footer Placeholder 4"/>
          <p:cNvSpPr>
            <a:spLocks noGrp="1"/>
          </p:cNvSpPr>
          <p:nvPr>
            <p:ph type="ftr" sz="quarter" idx="15"/>
          </p:nvPr>
        </p:nvSpPr>
        <p:spPr>
          <a:xfrm>
            <a:off x="695324" y="6257889"/>
            <a:ext cx="8644808" cy="10800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10</a:t>
            </a:fld>
            <a:endParaRPr lang="en-US" dirty="0"/>
          </a:p>
        </p:txBody>
      </p:sp>
      <p:sp>
        <p:nvSpPr>
          <p:cNvPr id="7" name="Title 6"/>
          <p:cNvSpPr>
            <a:spLocks noGrp="1"/>
          </p:cNvSpPr>
          <p:nvPr>
            <p:ph type="title"/>
          </p:nvPr>
        </p:nvSpPr>
        <p:spPr>
          <a:xfrm>
            <a:off x="694800" y="403200"/>
            <a:ext cx="7273200" cy="676800"/>
          </a:xfrm>
        </p:spPr>
        <p:txBody>
          <a:bodyPr/>
          <a:lstStyle/>
          <a:p>
            <a:r>
              <a:rPr lang="en-US" dirty="0" smtClean="0"/>
              <a:t>Pump Set-up: Non-self priming</a:t>
            </a:r>
            <a:endParaRPr lang="en-US" dirty="0"/>
          </a:p>
        </p:txBody>
      </p:sp>
    </p:spTree>
    <p:extLst>
      <p:ext uri="{BB962C8B-B14F-4D97-AF65-F5344CB8AC3E}">
        <p14:creationId xmlns:p14="http://schemas.microsoft.com/office/powerpoint/2010/main" val="2400935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10800000" cy="2660400"/>
          </a:xfrm>
        </p:spPr>
        <p:txBody>
          <a:bodyPr/>
          <a:lstStyle/>
          <a:p>
            <a:r>
              <a:rPr lang="en-US" dirty="0" smtClean="0"/>
              <a:t>Continuous ATS Set-up </a:t>
            </a:r>
            <a:br>
              <a:rPr lang="en-US" dirty="0" smtClean="0"/>
            </a:br>
            <a:r>
              <a:rPr lang="en-US" dirty="0" smtClean="0">
                <a:solidFill>
                  <a:srgbClr val="F39200"/>
                </a:solidFill>
              </a:rPr>
              <a:t>with self </a:t>
            </a:r>
            <a:r>
              <a:rPr lang="en-US" dirty="0" smtClean="0"/>
              <a:t>priming pumps</a:t>
            </a:r>
            <a:endParaRPr lang="en-US" dirty="0"/>
          </a:p>
        </p:txBody>
      </p:sp>
      <p:sp>
        <p:nvSpPr>
          <p:cNvPr id="5" name="Date Placeholder 4"/>
          <p:cNvSpPr>
            <a:spLocks noGrp="1"/>
          </p:cNvSpPr>
          <p:nvPr>
            <p:ph type="dt" sz="half" idx="10"/>
          </p:nvPr>
        </p:nvSpPr>
        <p:spPr/>
        <p:txBody>
          <a:bodyPr/>
          <a:lstStyle/>
          <a:p>
            <a:fld id="{739A595E-EDD9-488B-A34E-6DAA92AA313E}" type="datetime3">
              <a:rPr lang="en-US" smtClean="0"/>
              <a:t>9 October 2019</a:t>
            </a:fld>
            <a:endParaRPr lang="en-US" dirty="0"/>
          </a:p>
        </p:txBody>
      </p:sp>
      <p:sp>
        <p:nvSpPr>
          <p:cNvPr id="6" name="Footer Placeholder 5"/>
          <p:cNvSpPr>
            <a:spLocks noGrp="1"/>
          </p:cNvSpPr>
          <p:nvPr>
            <p:ph type="ftr" sz="quarter" idx="11"/>
          </p:nvPr>
        </p:nvSpPr>
        <p:spPr>
          <a:xfrm>
            <a:off x="695324" y="6257888"/>
            <a:ext cx="8644808" cy="108001"/>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2"/>
          </p:nvPr>
        </p:nvSpPr>
        <p:spPr/>
        <p:txBody>
          <a:bodyPr/>
          <a:lstStyle/>
          <a:p>
            <a:r>
              <a:rPr lang="en-US"/>
              <a:t>Page </a:t>
            </a:r>
            <a:fld id="{11A20EE6-9D0E-4D2E-AC18-D673A8617645}" type="slidenum">
              <a:rPr lang="en-US" smtClean="0"/>
              <a:pPr/>
              <a:t>11</a:t>
            </a:fld>
            <a:endParaRPr lang="en-US" dirty="0"/>
          </a:p>
        </p:txBody>
      </p:sp>
    </p:spTree>
    <p:extLst>
      <p:ext uri="{BB962C8B-B14F-4D97-AF65-F5344CB8AC3E}">
        <p14:creationId xmlns:p14="http://schemas.microsoft.com/office/powerpoint/2010/main" val="320626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00" y="1569102"/>
            <a:ext cx="10008000" cy="4235897"/>
          </a:xfrm>
        </p:spPr>
        <p:txBody>
          <a:bodyPr/>
          <a:lstStyle/>
          <a:p>
            <a:pPr marL="457200" indent="-457200">
              <a:spcBef>
                <a:spcPct val="25000"/>
              </a:spcBef>
              <a:buFont typeface="+mj-lt"/>
              <a:buAutoNum type="arabicParenR"/>
            </a:pPr>
            <a:r>
              <a:rPr lang="en-US" altLang="en-US" sz="2200" b="1" dirty="0" smtClean="0"/>
              <a:t>Most </a:t>
            </a:r>
            <a:r>
              <a:rPr lang="en-US" altLang="en-US" sz="2200" b="1" dirty="0"/>
              <a:t>self-priming pumps do not require IV set priming with saline</a:t>
            </a:r>
          </a:p>
          <a:p>
            <a:pPr marL="457200" indent="-457200">
              <a:spcBef>
                <a:spcPct val="25000"/>
              </a:spcBef>
              <a:buFont typeface="+mj-lt"/>
              <a:buAutoNum type="arabicParenR"/>
            </a:pPr>
            <a:r>
              <a:rPr lang="en-US" altLang="en-US" sz="2200" b="1" dirty="0"/>
              <a:t>Insert </a:t>
            </a:r>
            <a:r>
              <a:rPr lang="en-US" altLang="en-US" sz="2200" b="1" dirty="0" smtClean="0"/>
              <a:t>micro-emboli </a:t>
            </a:r>
            <a:r>
              <a:rPr lang="en-US" altLang="en-US" sz="2200" b="1" dirty="0"/>
              <a:t>blood filter into ATS access line and attach a non-vented IV set to the filter. Insert IV set into pump – Set pump to priming mode</a:t>
            </a:r>
          </a:p>
          <a:p>
            <a:pPr marL="457200" indent="-457200">
              <a:spcBef>
                <a:spcPct val="25000"/>
              </a:spcBef>
              <a:buFont typeface="+mj-lt"/>
              <a:buAutoNum type="arabicParenR"/>
            </a:pPr>
            <a:r>
              <a:rPr lang="en-US" altLang="en-US" sz="2200" b="1" dirty="0"/>
              <a:t>Open ATS access line clamp &amp; start priming until all air from ATS </a:t>
            </a:r>
            <a:r>
              <a:rPr lang="en-US" altLang="en-US" sz="2200" b="1" dirty="0" smtClean="0"/>
              <a:t>line</a:t>
            </a:r>
          </a:p>
          <a:p>
            <a:pPr marL="457200" indent="-457200">
              <a:spcBef>
                <a:spcPct val="25000"/>
              </a:spcBef>
              <a:buFont typeface="+mj-lt"/>
              <a:buAutoNum type="arabicParenR"/>
            </a:pPr>
            <a:r>
              <a:rPr lang="en-US" altLang="en-US" sz="2200" b="1" dirty="0" smtClean="0"/>
              <a:t>When </a:t>
            </a:r>
            <a:r>
              <a:rPr lang="en-US" altLang="en-US" sz="2200" b="1" dirty="0"/>
              <a:t>drip chamber is ~1/4 full with blood, turn filter &amp; drip chamber right side up (spike up) </a:t>
            </a:r>
            <a:endParaRPr lang="en-US" altLang="en-US" sz="2200" b="1" dirty="0" smtClean="0"/>
          </a:p>
          <a:p>
            <a:pPr marL="457200" indent="-457200">
              <a:spcBef>
                <a:spcPct val="25000"/>
              </a:spcBef>
              <a:buFont typeface="+mj-lt"/>
              <a:buAutoNum type="arabicParenR"/>
            </a:pPr>
            <a:r>
              <a:rPr lang="en-US" altLang="en-US" sz="2200" b="1" dirty="0" smtClean="0"/>
              <a:t>Complete purging of air from the IV set</a:t>
            </a:r>
          </a:p>
          <a:p>
            <a:pPr marL="457200" indent="-457200">
              <a:spcBef>
                <a:spcPct val="25000"/>
              </a:spcBef>
              <a:buFont typeface="+mj-lt"/>
              <a:buAutoNum type="arabicParenR"/>
            </a:pPr>
            <a:r>
              <a:rPr lang="en-US" altLang="en-US" sz="2200" b="1" dirty="0" smtClean="0"/>
              <a:t>Set </a:t>
            </a:r>
            <a:r>
              <a:rPr lang="en-US" altLang="en-US" sz="2200" b="1" dirty="0"/>
              <a:t>pump to desired volume &amp; rate</a:t>
            </a:r>
          </a:p>
          <a:p>
            <a:pPr marL="342900" indent="-342900">
              <a:buFont typeface="+mj-lt"/>
              <a:buAutoNum type="arabicParenR"/>
            </a:pPr>
            <a:endParaRPr lang="en-US" sz="2200" b="1" dirty="0"/>
          </a:p>
        </p:txBody>
      </p:sp>
      <p:sp>
        <p:nvSpPr>
          <p:cNvPr id="4" name="Date Placeholder 3"/>
          <p:cNvSpPr>
            <a:spLocks noGrp="1"/>
          </p:cNvSpPr>
          <p:nvPr>
            <p:ph type="dt" sz="half" idx="14"/>
          </p:nvPr>
        </p:nvSpPr>
        <p:spPr>
          <a:xfrm>
            <a:off x="695324" y="6408032"/>
            <a:ext cx="8644808" cy="108000"/>
          </a:xfrm>
        </p:spPr>
        <p:txBody>
          <a:bodyPr/>
          <a:lstStyle/>
          <a:p>
            <a:fld id="{F6ABB301-8B55-467C-8743-ECA7948E6E66}" type="datetime3">
              <a:rPr lang="en-US" smtClean="0"/>
              <a:t>9 October 2019</a:t>
            </a:fld>
            <a:endParaRPr lang="en-US" dirty="0"/>
          </a:p>
        </p:txBody>
      </p:sp>
      <p:sp>
        <p:nvSpPr>
          <p:cNvPr id="5" name="Footer Placeholder 4"/>
          <p:cNvSpPr>
            <a:spLocks noGrp="1"/>
          </p:cNvSpPr>
          <p:nvPr>
            <p:ph type="ftr" sz="quarter" idx="15"/>
          </p:nvPr>
        </p:nvSpPr>
        <p:spPr>
          <a:xfrm>
            <a:off x="695324" y="6257888"/>
            <a:ext cx="8644808" cy="15014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12</a:t>
            </a:fld>
            <a:endParaRPr lang="en-US" dirty="0"/>
          </a:p>
        </p:txBody>
      </p:sp>
      <p:sp>
        <p:nvSpPr>
          <p:cNvPr id="7" name="Title 6"/>
          <p:cNvSpPr>
            <a:spLocks noGrp="1"/>
          </p:cNvSpPr>
          <p:nvPr>
            <p:ph type="title"/>
          </p:nvPr>
        </p:nvSpPr>
        <p:spPr>
          <a:xfrm>
            <a:off x="694800" y="403200"/>
            <a:ext cx="7273200" cy="676800"/>
          </a:xfrm>
        </p:spPr>
        <p:txBody>
          <a:bodyPr/>
          <a:lstStyle/>
          <a:p>
            <a:r>
              <a:rPr lang="en-US" dirty="0" smtClean="0"/>
              <a:t>Pump Set-up: </a:t>
            </a:r>
            <a:r>
              <a:rPr lang="en-US" dirty="0"/>
              <a:t>S</a:t>
            </a:r>
            <a:r>
              <a:rPr lang="en-US" dirty="0" smtClean="0"/>
              <a:t>elf priming infusion pump</a:t>
            </a:r>
            <a:endParaRPr lang="en-US" dirty="0"/>
          </a:p>
        </p:txBody>
      </p:sp>
    </p:spTree>
    <p:extLst>
      <p:ext uri="{BB962C8B-B14F-4D97-AF65-F5344CB8AC3E}">
        <p14:creationId xmlns:p14="http://schemas.microsoft.com/office/powerpoint/2010/main" val="3607240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937800"/>
          </a:xfrm>
        </p:spPr>
        <p:txBody>
          <a:bodyPr/>
          <a:lstStyle/>
          <a:p>
            <a:r>
              <a:rPr lang="en-US" sz="2800" dirty="0" smtClean="0">
                <a:solidFill>
                  <a:srgbClr val="F39200"/>
                </a:solidFill>
              </a:rPr>
              <a:t>Recording Patient Drainage</a:t>
            </a:r>
            <a:endParaRPr lang="en-US" sz="2800" dirty="0">
              <a:solidFill>
                <a:srgbClr val="F39200"/>
              </a:solidFill>
            </a:endParaRPr>
          </a:p>
        </p:txBody>
      </p:sp>
      <p:sp>
        <p:nvSpPr>
          <p:cNvPr id="5" name="Date Placeholder 4"/>
          <p:cNvSpPr>
            <a:spLocks noGrp="1"/>
          </p:cNvSpPr>
          <p:nvPr>
            <p:ph type="dt" sz="half" idx="10"/>
          </p:nvPr>
        </p:nvSpPr>
        <p:spPr>
          <a:xfrm>
            <a:off x="695325" y="6408738"/>
            <a:ext cx="8645525" cy="107950"/>
          </a:xfrm>
        </p:spPr>
        <p:txBody>
          <a:bodyPr/>
          <a:lstStyle/>
          <a:p>
            <a:fld id="{982D6269-7DD6-481E-B13D-BCF35D670572}" type="datetime3">
              <a:rPr lang="en-US" smtClean="0"/>
              <a:t>9 October 2019</a:t>
            </a:fld>
            <a:endParaRPr lang="en-US" dirty="0"/>
          </a:p>
        </p:txBody>
      </p:sp>
      <p:sp>
        <p:nvSpPr>
          <p:cNvPr id="6" name="Footer Placeholder 5"/>
          <p:cNvSpPr>
            <a:spLocks noGrp="1"/>
          </p:cNvSpPr>
          <p:nvPr>
            <p:ph type="ftr" sz="quarter" idx="11"/>
          </p:nvPr>
        </p:nvSpPr>
        <p:spPr>
          <a:xfrm>
            <a:off x="695325" y="6257925"/>
            <a:ext cx="8645525" cy="10795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2"/>
          </p:nvPr>
        </p:nvSpPr>
        <p:spPr>
          <a:xfrm>
            <a:off x="695325" y="6557963"/>
            <a:ext cx="8645525" cy="107950"/>
          </a:xfrm>
        </p:spPr>
        <p:txBody>
          <a:bodyPr/>
          <a:lstStyle/>
          <a:p>
            <a:r>
              <a:rPr lang="en-US"/>
              <a:t>Page </a:t>
            </a:r>
            <a:fld id="{11A20EE6-9D0E-4D2E-AC18-D673A8617645}" type="slidenum">
              <a:rPr lang="en-US" smtClean="0"/>
              <a:pPr/>
              <a:t>13</a:t>
            </a:fld>
            <a:endParaRPr lang="en-US" dirty="0"/>
          </a:p>
        </p:txBody>
      </p:sp>
      <p:sp>
        <p:nvSpPr>
          <p:cNvPr id="3" name="Rectangle 2"/>
          <p:cNvSpPr/>
          <p:nvPr/>
        </p:nvSpPr>
        <p:spPr>
          <a:xfrm>
            <a:off x="624000" y="1845000"/>
            <a:ext cx="6337200" cy="3046988"/>
          </a:xfrm>
          <a:prstGeom prst="rect">
            <a:avLst/>
          </a:prstGeom>
        </p:spPr>
        <p:txBody>
          <a:bodyPr wrap="square">
            <a:spAutoFit/>
          </a:bodyPr>
          <a:lstStyle/>
          <a:p>
            <a:pPr marL="342900" indent="-342900">
              <a:buFont typeface="Arial" panose="020B0604020202020204" pitchFamily="34" charset="0"/>
              <a:buChar char="•"/>
            </a:pPr>
            <a:r>
              <a:rPr lang="en-US" altLang="en-US" sz="2400" b="1" dirty="0">
                <a:solidFill>
                  <a:schemeClr val="bg1"/>
                </a:solidFill>
              </a:rPr>
              <a:t>Refer to hospital protocol for specific ATS time intervals &amp; </a:t>
            </a:r>
            <a:r>
              <a:rPr lang="en-US" altLang="en-US" sz="2400" b="1" dirty="0" smtClean="0">
                <a:solidFill>
                  <a:schemeClr val="bg1"/>
                </a:solidFill>
              </a:rPr>
              <a:t>volume</a:t>
            </a:r>
          </a:p>
          <a:p>
            <a:pPr marL="342900" indent="-342900">
              <a:buFont typeface="Arial" panose="020B0604020202020204" pitchFamily="34" charset="0"/>
              <a:buChar char="•"/>
            </a:pPr>
            <a:endParaRPr lang="en-US" altLang="en-US" sz="2400" b="1" dirty="0">
              <a:solidFill>
                <a:schemeClr val="bg1"/>
              </a:solidFill>
            </a:endParaRPr>
          </a:p>
          <a:p>
            <a:pPr marL="342900" indent="-342900">
              <a:buFont typeface="Arial" panose="020B0604020202020204" pitchFamily="34" charset="0"/>
              <a:buChar char="•"/>
            </a:pPr>
            <a:r>
              <a:rPr lang="en-US" altLang="en-US" sz="2400" b="1" dirty="0">
                <a:solidFill>
                  <a:schemeClr val="bg1"/>
                </a:solidFill>
              </a:rPr>
              <a:t>Common method = </a:t>
            </a:r>
            <a:r>
              <a:rPr lang="en-US" altLang="en-US" sz="2400" dirty="0">
                <a:solidFill>
                  <a:schemeClr val="bg1"/>
                </a:solidFill>
              </a:rPr>
              <a:t>hourly basis </a:t>
            </a:r>
          </a:p>
          <a:p>
            <a:pPr lvl="1"/>
            <a:r>
              <a:rPr lang="en-US" altLang="en-US" sz="2400" dirty="0">
                <a:solidFill>
                  <a:schemeClr val="bg1"/>
                </a:solidFill>
              </a:rPr>
              <a:t>s</a:t>
            </a:r>
            <a:r>
              <a:rPr lang="en-US" altLang="en-US" sz="2400" dirty="0" smtClean="0">
                <a:solidFill>
                  <a:schemeClr val="bg1"/>
                </a:solidFill>
              </a:rPr>
              <a:t>et </a:t>
            </a:r>
            <a:r>
              <a:rPr lang="en-US" altLang="en-US" sz="2400" dirty="0">
                <a:solidFill>
                  <a:schemeClr val="bg1"/>
                </a:solidFill>
              </a:rPr>
              <a:t>the pump to infuse total available blood volume in drain during next hour</a:t>
            </a:r>
          </a:p>
          <a:p>
            <a:pPr lvl="1"/>
            <a:r>
              <a:rPr lang="en-US" altLang="en-US" sz="2400" dirty="0">
                <a:solidFill>
                  <a:schemeClr val="bg1"/>
                </a:solidFill>
              </a:rPr>
              <a:t>Then, total volume remaining in drain  = amount patient has drained in last hour</a:t>
            </a:r>
          </a:p>
        </p:txBody>
      </p:sp>
      <p:pic>
        <p:nvPicPr>
          <p:cNvPr id="8" name="Picture 7"/>
          <p:cNvPicPr>
            <a:picLocks noChangeAspect="1"/>
          </p:cNvPicPr>
          <p:nvPr/>
        </p:nvPicPr>
        <p:blipFill>
          <a:blip r:embed="rId2"/>
          <a:stretch>
            <a:fillRect/>
          </a:stretch>
        </p:blipFill>
        <p:spPr>
          <a:xfrm>
            <a:off x="7104000" y="1773000"/>
            <a:ext cx="4591889" cy="3168000"/>
          </a:xfrm>
          <a:prstGeom prst="rect">
            <a:avLst/>
          </a:prstGeom>
        </p:spPr>
      </p:pic>
    </p:spTree>
    <p:extLst>
      <p:ext uri="{BB962C8B-B14F-4D97-AF65-F5344CB8AC3E}">
        <p14:creationId xmlns:p14="http://schemas.microsoft.com/office/powerpoint/2010/main" val="3326786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937800"/>
          </a:xfrm>
        </p:spPr>
        <p:txBody>
          <a:bodyPr/>
          <a:lstStyle/>
          <a:p>
            <a:r>
              <a:rPr lang="en-US" sz="2800" dirty="0" smtClean="0">
                <a:solidFill>
                  <a:srgbClr val="F39200"/>
                </a:solidFill>
              </a:rPr>
              <a:t>Recording Patient Drainage</a:t>
            </a:r>
            <a:endParaRPr lang="en-US" sz="2800" dirty="0">
              <a:solidFill>
                <a:srgbClr val="F39200"/>
              </a:solidFill>
            </a:endParaRPr>
          </a:p>
        </p:txBody>
      </p:sp>
      <p:sp>
        <p:nvSpPr>
          <p:cNvPr id="5" name="Date Placeholder 4"/>
          <p:cNvSpPr>
            <a:spLocks noGrp="1"/>
          </p:cNvSpPr>
          <p:nvPr>
            <p:ph type="dt" sz="half" idx="10"/>
          </p:nvPr>
        </p:nvSpPr>
        <p:spPr>
          <a:xfrm>
            <a:off x="695325" y="6408738"/>
            <a:ext cx="8645525" cy="107950"/>
          </a:xfrm>
        </p:spPr>
        <p:txBody>
          <a:bodyPr/>
          <a:lstStyle/>
          <a:p>
            <a:fld id="{6E176D57-CE52-4ACA-B449-1829AB3720EB}" type="datetime3">
              <a:rPr lang="en-US" smtClean="0"/>
              <a:t>9 October 2019</a:t>
            </a:fld>
            <a:endParaRPr lang="en-US" dirty="0"/>
          </a:p>
        </p:txBody>
      </p:sp>
      <p:sp>
        <p:nvSpPr>
          <p:cNvPr id="6" name="Footer Placeholder 5"/>
          <p:cNvSpPr>
            <a:spLocks noGrp="1"/>
          </p:cNvSpPr>
          <p:nvPr>
            <p:ph type="ftr" sz="quarter" idx="11"/>
          </p:nvPr>
        </p:nvSpPr>
        <p:spPr>
          <a:xfrm>
            <a:off x="695325" y="6257924"/>
            <a:ext cx="8645525" cy="15081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2"/>
          </p:nvPr>
        </p:nvSpPr>
        <p:spPr>
          <a:xfrm>
            <a:off x="695325" y="6557963"/>
            <a:ext cx="8645525" cy="107950"/>
          </a:xfrm>
        </p:spPr>
        <p:txBody>
          <a:bodyPr/>
          <a:lstStyle/>
          <a:p>
            <a:r>
              <a:rPr lang="en-US"/>
              <a:t>Page </a:t>
            </a:r>
            <a:fld id="{11A20EE6-9D0E-4D2E-AC18-D673A8617645}" type="slidenum">
              <a:rPr lang="en-US" smtClean="0"/>
              <a:pPr/>
              <a:t>14</a:t>
            </a:fld>
            <a:endParaRPr lang="en-US" dirty="0"/>
          </a:p>
        </p:txBody>
      </p:sp>
      <p:sp>
        <p:nvSpPr>
          <p:cNvPr id="3" name="Rectangle 2"/>
          <p:cNvSpPr/>
          <p:nvPr/>
        </p:nvSpPr>
        <p:spPr>
          <a:xfrm>
            <a:off x="1056000" y="1917000"/>
            <a:ext cx="9649200" cy="1938992"/>
          </a:xfrm>
          <a:prstGeom prst="rect">
            <a:avLst/>
          </a:prstGeom>
        </p:spPr>
        <p:txBody>
          <a:bodyPr wrap="square">
            <a:spAutoFit/>
          </a:bodyPr>
          <a:lstStyle/>
          <a:p>
            <a:r>
              <a:rPr lang="en-US" altLang="en-US" sz="2400" b="1" dirty="0">
                <a:solidFill>
                  <a:schemeClr val="bg1"/>
                </a:solidFill>
              </a:rPr>
              <a:t>Recording drainage is facilitated by sump port located at bottom of drain…. simple &amp; easy…all blood is reinfused</a:t>
            </a:r>
          </a:p>
          <a:p>
            <a:endParaRPr lang="en-US" altLang="en-US" sz="2400" b="1" dirty="0">
              <a:solidFill>
                <a:schemeClr val="bg1"/>
              </a:solidFill>
            </a:endParaRPr>
          </a:p>
          <a:p>
            <a:r>
              <a:rPr lang="en-US" altLang="en-US" sz="2400" b="1" dirty="0">
                <a:solidFill>
                  <a:schemeClr val="bg1"/>
                </a:solidFill>
              </a:rPr>
              <a:t>To determine partial hour or incremental chest tube drainage during continuous ATS, the following formula is suggested:</a:t>
            </a:r>
          </a:p>
        </p:txBody>
      </p:sp>
    </p:spTree>
    <p:extLst>
      <p:ext uri="{BB962C8B-B14F-4D97-AF65-F5344CB8AC3E}">
        <p14:creationId xmlns:p14="http://schemas.microsoft.com/office/powerpoint/2010/main" val="1701057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937800"/>
          </a:xfrm>
        </p:spPr>
        <p:txBody>
          <a:bodyPr/>
          <a:lstStyle/>
          <a:p>
            <a:r>
              <a:rPr lang="en-US" sz="2800" dirty="0" smtClean="0">
                <a:solidFill>
                  <a:srgbClr val="F39200"/>
                </a:solidFill>
              </a:rPr>
              <a:t>Recording Patient Drainage</a:t>
            </a:r>
            <a:endParaRPr lang="en-US" sz="2800" dirty="0">
              <a:solidFill>
                <a:srgbClr val="F39200"/>
              </a:solidFill>
            </a:endParaRPr>
          </a:p>
        </p:txBody>
      </p:sp>
      <p:sp>
        <p:nvSpPr>
          <p:cNvPr id="5" name="Date Placeholder 4"/>
          <p:cNvSpPr>
            <a:spLocks noGrp="1"/>
          </p:cNvSpPr>
          <p:nvPr>
            <p:ph type="dt" sz="half" idx="10"/>
          </p:nvPr>
        </p:nvSpPr>
        <p:spPr>
          <a:xfrm>
            <a:off x="695325" y="6408738"/>
            <a:ext cx="8645525" cy="107950"/>
          </a:xfrm>
        </p:spPr>
        <p:txBody>
          <a:bodyPr/>
          <a:lstStyle/>
          <a:p>
            <a:fld id="{C5841AB0-DE65-460B-BD5C-E0FA8B394510}" type="datetime3">
              <a:rPr lang="en-US" smtClean="0"/>
              <a:t>9 October 2019</a:t>
            </a:fld>
            <a:endParaRPr lang="en-US" dirty="0"/>
          </a:p>
        </p:txBody>
      </p:sp>
      <p:sp>
        <p:nvSpPr>
          <p:cNvPr id="6" name="Footer Placeholder 5"/>
          <p:cNvSpPr>
            <a:spLocks noGrp="1"/>
          </p:cNvSpPr>
          <p:nvPr>
            <p:ph type="ftr" sz="quarter" idx="11"/>
          </p:nvPr>
        </p:nvSpPr>
        <p:spPr>
          <a:xfrm>
            <a:off x="695325" y="6257924"/>
            <a:ext cx="8645525" cy="15081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2"/>
          </p:nvPr>
        </p:nvSpPr>
        <p:spPr>
          <a:xfrm>
            <a:off x="695325" y="6557963"/>
            <a:ext cx="8645525" cy="107950"/>
          </a:xfrm>
        </p:spPr>
        <p:txBody>
          <a:bodyPr/>
          <a:lstStyle/>
          <a:p>
            <a:r>
              <a:rPr lang="en-US"/>
              <a:t>Page </a:t>
            </a:r>
            <a:fld id="{11A20EE6-9D0E-4D2E-AC18-D673A8617645}" type="slidenum">
              <a:rPr lang="en-US" smtClean="0"/>
              <a:pPr/>
              <a:t>15</a:t>
            </a:fld>
            <a:endParaRPr lang="en-US" dirty="0"/>
          </a:p>
        </p:txBody>
      </p:sp>
      <p:sp>
        <p:nvSpPr>
          <p:cNvPr id="3" name="Rectangle 2"/>
          <p:cNvSpPr/>
          <p:nvPr/>
        </p:nvSpPr>
        <p:spPr>
          <a:xfrm>
            <a:off x="694800" y="1629000"/>
            <a:ext cx="7077600" cy="4191917"/>
          </a:xfrm>
          <a:prstGeom prst="rect">
            <a:avLst/>
          </a:prstGeom>
        </p:spPr>
        <p:txBody>
          <a:bodyPr wrap="square">
            <a:spAutoFit/>
          </a:bodyPr>
          <a:lstStyle/>
          <a:p>
            <a:pPr>
              <a:lnSpc>
                <a:spcPct val="90000"/>
              </a:lnSpc>
            </a:pPr>
            <a:r>
              <a:rPr lang="en-US" altLang="en-US" sz="2400" b="1" dirty="0">
                <a:solidFill>
                  <a:schemeClr val="bg1"/>
                </a:solidFill>
              </a:rPr>
              <a:t>Total Volume </a:t>
            </a:r>
            <a:r>
              <a:rPr lang="en-US" altLang="en-US" sz="2400" b="1" dirty="0" err="1">
                <a:solidFill>
                  <a:schemeClr val="bg1"/>
                </a:solidFill>
              </a:rPr>
              <a:t>Autotransfused</a:t>
            </a:r>
            <a:r>
              <a:rPr lang="en-US" altLang="en-US" sz="2400" b="1" dirty="0">
                <a:solidFill>
                  <a:schemeClr val="bg1"/>
                </a:solidFill>
              </a:rPr>
              <a:t> </a:t>
            </a:r>
            <a:r>
              <a:rPr lang="en-US" altLang="en-US" sz="1600" dirty="0">
                <a:solidFill>
                  <a:schemeClr val="bg1"/>
                </a:solidFill>
              </a:rPr>
              <a:t>(from pump reading </a:t>
            </a:r>
            <a:r>
              <a:rPr lang="en-US" altLang="en-US" sz="1600" u="sng" dirty="0">
                <a:solidFill>
                  <a:schemeClr val="bg1"/>
                </a:solidFill>
              </a:rPr>
              <a:t>or</a:t>
            </a:r>
            <a:r>
              <a:rPr lang="en-US" altLang="en-US" sz="1600" dirty="0">
                <a:solidFill>
                  <a:schemeClr val="bg1"/>
                </a:solidFill>
              </a:rPr>
              <a:t> last recorded ATS total from flow sheet column total infused during current infusion setting)</a:t>
            </a:r>
          </a:p>
          <a:p>
            <a:pPr lvl="4">
              <a:lnSpc>
                <a:spcPct val="90000"/>
              </a:lnSpc>
              <a:buFontTx/>
              <a:buNone/>
            </a:pPr>
            <a:r>
              <a:rPr lang="en-US" altLang="en-US" sz="3200" dirty="0">
                <a:solidFill>
                  <a:schemeClr val="bg1"/>
                </a:solidFill>
              </a:rPr>
              <a:t>(+)</a:t>
            </a:r>
          </a:p>
          <a:p>
            <a:pPr>
              <a:lnSpc>
                <a:spcPct val="90000"/>
              </a:lnSpc>
            </a:pPr>
            <a:r>
              <a:rPr lang="en-US" altLang="en-US" sz="2400" b="1" dirty="0">
                <a:solidFill>
                  <a:schemeClr val="bg1"/>
                </a:solidFill>
              </a:rPr>
              <a:t>Priming Volume at Initial Setup</a:t>
            </a:r>
          </a:p>
          <a:p>
            <a:pPr lvl="4">
              <a:lnSpc>
                <a:spcPct val="90000"/>
              </a:lnSpc>
              <a:buFontTx/>
              <a:buNone/>
            </a:pPr>
            <a:r>
              <a:rPr lang="en-US" altLang="en-US" sz="3200" dirty="0">
                <a:solidFill>
                  <a:schemeClr val="bg1"/>
                </a:solidFill>
              </a:rPr>
              <a:t>(+)</a:t>
            </a:r>
          </a:p>
          <a:p>
            <a:pPr>
              <a:lnSpc>
                <a:spcPct val="90000"/>
              </a:lnSpc>
            </a:pPr>
            <a:r>
              <a:rPr lang="en-US" altLang="en-US" sz="2400" b="1" dirty="0">
                <a:solidFill>
                  <a:schemeClr val="bg1"/>
                </a:solidFill>
              </a:rPr>
              <a:t>Total Blood Currently in Drain </a:t>
            </a:r>
            <a:r>
              <a:rPr lang="en-US" altLang="en-US" sz="1600" dirty="0">
                <a:solidFill>
                  <a:schemeClr val="bg1"/>
                </a:solidFill>
              </a:rPr>
              <a:t>(read directly from drain)</a:t>
            </a:r>
          </a:p>
          <a:p>
            <a:pPr lvl="4">
              <a:lnSpc>
                <a:spcPct val="90000"/>
              </a:lnSpc>
              <a:buFontTx/>
              <a:buNone/>
            </a:pPr>
            <a:r>
              <a:rPr lang="en-US" altLang="en-US" sz="3200" dirty="0">
                <a:solidFill>
                  <a:schemeClr val="bg1"/>
                </a:solidFill>
              </a:rPr>
              <a:t>(-)</a:t>
            </a:r>
          </a:p>
          <a:p>
            <a:pPr>
              <a:lnSpc>
                <a:spcPct val="90000"/>
              </a:lnSpc>
            </a:pPr>
            <a:r>
              <a:rPr lang="en-US" altLang="en-US" sz="2400" b="1" dirty="0">
                <a:solidFill>
                  <a:schemeClr val="bg1"/>
                </a:solidFill>
              </a:rPr>
              <a:t>Last Recorded Total Chest Tube Output </a:t>
            </a:r>
            <a:r>
              <a:rPr lang="en-US" altLang="en-US" sz="1600" dirty="0">
                <a:solidFill>
                  <a:schemeClr val="bg1"/>
                </a:solidFill>
              </a:rPr>
              <a:t>(from chest tube </a:t>
            </a:r>
            <a:r>
              <a:rPr lang="en-US" altLang="en-US" sz="1600" u="sng" dirty="0">
                <a:solidFill>
                  <a:schemeClr val="bg1"/>
                </a:solidFill>
              </a:rPr>
              <a:t>or</a:t>
            </a:r>
            <a:r>
              <a:rPr lang="en-US" altLang="en-US" sz="1600" dirty="0">
                <a:solidFill>
                  <a:schemeClr val="bg1"/>
                </a:solidFill>
              </a:rPr>
              <a:t> flow sheet column)</a:t>
            </a:r>
          </a:p>
          <a:p>
            <a:pPr lvl="4">
              <a:lnSpc>
                <a:spcPct val="90000"/>
              </a:lnSpc>
              <a:buFontTx/>
              <a:buNone/>
            </a:pPr>
            <a:r>
              <a:rPr lang="en-US" altLang="en-US" sz="3200" dirty="0">
                <a:solidFill>
                  <a:schemeClr val="bg1"/>
                </a:solidFill>
              </a:rPr>
              <a:t>(=)</a:t>
            </a:r>
          </a:p>
          <a:p>
            <a:pPr>
              <a:lnSpc>
                <a:spcPct val="90000"/>
              </a:lnSpc>
            </a:pPr>
            <a:r>
              <a:rPr lang="en-US" altLang="en-US" sz="2400" b="1" dirty="0">
                <a:solidFill>
                  <a:schemeClr val="bg1"/>
                </a:solidFill>
              </a:rPr>
              <a:t>Blood Loss Since Last Recording</a:t>
            </a:r>
          </a:p>
        </p:txBody>
      </p:sp>
      <p:pic>
        <p:nvPicPr>
          <p:cNvPr id="8" name="Picture 7"/>
          <p:cNvPicPr>
            <a:picLocks noChangeAspect="1"/>
          </p:cNvPicPr>
          <p:nvPr/>
        </p:nvPicPr>
        <p:blipFill>
          <a:blip r:embed="rId2"/>
          <a:stretch>
            <a:fillRect/>
          </a:stretch>
        </p:blipFill>
        <p:spPr>
          <a:xfrm>
            <a:off x="7924800" y="2351522"/>
            <a:ext cx="3865710" cy="2667000"/>
          </a:xfrm>
          <a:prstGeom prst="rect">
            <a:avLst/>
          </a:prstGeom>
        </p:spPr>
      </p:pic>
    </p:spTree>
    <p:extLst>
      <p:ext uri="{BB962C8B-B14F-4D97-AF65-F5344CB8AC3E}">
        <p14:creationId xmlns:p14="http://schemas.microsoft.com/office/powerpoint/2010/main" val="2371355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b="1" dirty="0" smtClean="0"/>
              <a:t>Standards for Perioperative Autologous Blood Collection and Administration</a:t>
            </a:r>
          </a:p>
          <a:p>
            <a:r>
              <a:rPr lang="en-US" sz="1800" b="1" dirty="0" smtClean="0"/>
              <a:t> (7</a:t>
            </a:r>
            <a:r>
              <a:rPr lang="en-US" sz="1800" b="1" baseline="30000" dirty="0" smtClean="0"/>
              <a:t>th</a:t>
            </a:r>
            <a:r>
              <a:rPr lang="en-US" sz="1800" b="1" dirty="0" smtClean="0"/>
              <a:t> edition, effective 01 Jan 2017)</a:t>
            </a:r>
            <a:endParaRPr lang="en-US" sz="1800" b="1" dirty="0"/>
          </a:p>
          <a:p>
            <a:endParaRPr lang="en-US" dirty="0"/>
          </a:p>
          <a:p>
            <a:r>
              <a:rPr lang="en-US" dirty="0" smtClean="0"/>
              <a:t>Handling, Storage, and Expiration of Perioperative Autologous Red Cell Blood Components </a:t>
            </a:r>
          </a:p>
          <a:p>
            <a:r>
              <a:rPr lang="en-US" dirty="0" smtClean="0"/>
              <a:t>(Reference Standard 5.1.8A; page 24-25)</a:t>
            </a:r>
          </a:p>
          <a:p>
            <a:endParaRPr lang="en-US" dirty="0" smtClean="0"/>
          </a:p>
          <a:p>
            <a:pPr marL="285750" indent="-285750">
              <a:buFont typeface="Arial" panose="020B0604020202020204" pitchFamily="34" charset="0"/>
              <a:buChar char="•"/>
            </a:pPr>
            <a:r>
              <a:rPr lang="en-US" dirty="0" smtClean="0"/>
              <a:t>Time from the Start of Collection to Expiration: </a:t>
            </a:r>
            <a:r>
              <a:rPr lang="en-US" b="1" i="1" dirty="0" smtClean="0"/>
              <a:t>8 hours</a:t>
            </a:r>
          </a:p>
          <a:p>
            <a:pPr marL="285750" indent="-285750">
              <a:buFont typeface="Arial" panose="020B0604020202020204" pitchFamily="34" charset="0"/>
              <a:buChar char="•"/>
            </a:pPr>
            <a:r>
              <a:rPr lang="en-US" dirty="0" smtClean="0"/>
              <a:t>Storage temperature: </a:t>
            </a:r>
            <a:r>
              <a:rPr lang="en-US" b="1" i="1" dirty="0" smtClean="0"/>
              <a:t>Room temperature</a:t>
            </a:r>
          </a:p>
          <a:p>
            <a:pPr marL="285750" indent="-285750">
              <a:buFont typeface="Arial" panose="020B0604020202020204" pitchFamily="34" charset="0"/>
              <a:buChar char="•"/>
            </a:pPr>
            <a:r>
              <a:rPr lang="en-US" dirty="0" smtClean="0"/>
              <a:t>These conditions apply to the following types of blood:</a:t>
            </a:r>
          </a:p>
          <a:p>
            <a:pPr marL="774900" lvl="2" indent="-342900">
              <a:buFont typeface="+mj-lt"/>
              <a:buAutoNum type="alphaLcParenR"/>
            </a:pPr>
            <a:r>
              <a:rPr lang="en-US" dirty="0" smtClean="0"/>
              <a:t>Intraoperative blood recovery without processing</a:t>
            </a:r>
          </a:p>
          <a:p>
            <a:pPr marL="774900" lvl="2" indent="-342900">
              <a:buFont typeface="+mj-lt"/>
              <a:buAutoNum type="alphaLcParenR"/>
            </a:pPr>
            <a:r>
              <a:rPr lang="en-US" dirty="0" smtClean="0"/>
              <a:t>Shed blood under postoperative or posttraumatic conditions with or without processing</a:t>
            </a:r>
          </a:p>
          <a:p>
            <a:pPr marL="774900" lvl="2" indent="-342900">
              <a:buFont typeface="+mj-lt"/>
              <a:buAutoNum type="alphaLcParenR"/>
            </a:pPr>
            <a:r>
              <a:rPr lang="en-US" dirty="0" smtClean="0"/>
              <a:t>Acute </a:t>
            </a:r>
            <a:r>
              <a:rPr lang="en-US" dirty="0" err="1" smtClean="0"/>
              <a:t>normovolemic</a:t>
            </a:r>
            <a:r>
              <a:rPr lang="en-US" dirty="0" smtClean="0"/>
              <a:t> </a:t>
            </a:r>
            <a:r>
              <a:rPr lang="en-US" dirty="0" err="1" smtClean="0"/>
              <a:t>hemodilution</a:t>
            </a:r>
            <a:r>
              <a:rPr lang="en-US" dirty="0" smtClean="0"/>
              <a:t> (whole blood)</a:t>
            </a:r>
            <a:r>
              <a:rPr lang="en-US" dirty="0"/>
              <a:t>	</a:t>
            </a:r>
          </a:p>
          <a:p>
            <a:endParaRPr lang="en-US" dirty="0"/>
          </a:p>
          <a:p>
            <a:endParaRPr lang="en-US" dirty="0"/>
          </a:p>
        </p:txBody>
      </p:sp>
      <p:sp>
        <p:nvSpPr>
          <p:cNvPr id="8" name="Title 7"/>
          <p:cNvSpPr>
            <a:spLocks noGrp="1"/>
          </p:cNvSpPr>
          <p:nvPr>
            <p:ph type="title"/>
          </p:nvPr>
        </p:nvSpPr>
        <p:spPr/>
        <p:txBody>
          <a:bodyPr/>
          <a:lstStyle/>
          <a:p>
            <a:r>
              <a:rPr lang="en-US" dirty="0" smtClean="0"/>
              <a:t>AABB Guidelines</a:t>
            </a:r>
            <a:endParaRPr lang="en-US" dirty="0"/>
          </a:p>
        </p:txBody>
      </p:sp>
      <p:sp>
        <p:nvSpPr>
          <p:cNvPr id="5" name="Date Placeholder 4"/>
          <p:cNvSpPr>
            <a:spLocks noGrp="1"/>
          </p:cNvSpPr>
          <p:nvPr>
            <p:ph type="dt" sz="half" idx="4294967295"/>
          </p:nvPr>
        </p:nvSpPr>
        <p:spPr>
          <a:xfrm>
            <a:off x="269875" y="6408738"/>
            <a:ext cx="8645525" cy="107950"/>
          </a:xfrm>
        </p:spPr>
        <p:txBody>
          <a:bodyPr/>
          <a:lstStyle/>
          <a:p>
            <a:fld id="{96ACBCE7-B065-42D4-A79F-32A533400C49}" type="datetime3">
              <a:rPr lang="en-US" smtClean="0"/>
              <a:t>9 October 2019</a:t>
            </a:fld>
            <a:endParaRPr lang="en-US" dirty="0"/>
          </a:p>
        </p:txBody>
      </p:sp>
      <p:sp>
        <p:nvSpPr>
          <p:cNvPr id="6" name="Footer Placeholder 5"/>
          <p:cNvSpPr>
            <a:spLocks noGrp="1"/>
          </p:cNvSpPr>
          <p:nvPr>
            <p:ph type="ftr" sz="quarter" idx="4294967295"/>
          </p:nvPr>
        </p:nvSpPr>
        <p:spPr>
          <a:xfrm>
            <a:off x="269875" y="6257925"/>
            <a:ext cx="8645525" cy="10795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4294967295"/>
          </p:nvPr>
        </p:nvSpPr>
        <p:spPr>
          <a:xfrm>
            <a:off x="269875" y="6557963"/>
            <a:ext cx="8645525" cy="107950"/>
          </a:xfrm>
        </p:spPr>
        <p:txBody>
          <a:bodyPr/>
          <a:lstStyle/>
          <a:p>
            <a:r>
              <a:rPr lang="en-US"/>
              <a:t>Page </a:t>
            </a:r>
            <a:fld id="{11A20EE6-9D0E-4D2E-AC18-D673A8617645}" type="slidenum">
              <a:rPr lang="en-US" smtClean="0"/>
              <a:pPr/>
              <a:t>16</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1773238"/>
            <a:ext cx="2736000" cy="2736000"/>
          </a:xfrm>
          <a:prstGeom prst="rect">
            <a:avLst/>
          </a:prstGeom>
        </p:spPr>
      </p:pic>
    </p:spTree>
    <p:extLst>
      <p:ext uri="{BB962C8B-B14F-4D97-AF65-F5344CB8AC3E}">
        <p14:creationId xmlns:p14="http://schemas.microsoft.com/office/powerpoint/2010/main" val="1260824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a:xfrm>
            <a:off x="695324" y="6408032"/>
            <a:ext cx="8644808" cy="108000"/>
          </a:xfrm>
        </p:spPr>
        <p:txBody>
          <a:bodyPr/>
          <a:lstStyle/>
          <a:p>
            <a:fld id="{670E9258-739A-491F-A8F5-F23B593326A3}" type="datetime3">
              <a:rPr lang="en-US" smtClean="0"/>
              <a:t>9 October 2019</a:t>
            </a:fld>
            <a:endParaRPr lang="en-US" dirty="0"/>
          </a:p>
        </p:txBody>
      </p:sp>
      <p:sp>
        <p:nvSpPr>
          <p:cNvPr id="6" name="Footer Placeholder 5"/>
          <p:cNvSpPr>
            <a:spLocks noGrp="1"/>
          </p:cNvSpPr>
          <p:nvPr>
            <p:ph type="ftr" sz="quarter" idx="16"/>
          </p:nvPr>
        </p:nvSpPr>
        <p:spPr>
          <a:xfrm>
            <a:off x="695324" y="6257889"/>
            <a:ext cx="8644808" cy="10800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7"/>
          </p:nvPr>
        </p:nvSpPr>
        <p:spPr>
          <a:xfrm>
            <a:off x="695324" y="6558174"/>
            <a:ext cx="8644808" cy="108000"/>
          </a:xfrm>
        </p:spPr>
        <p:txBody>
          <a:bodyPr/>
          <a:lstStyle/>
          <a:p>
            <a:r>
              <a:rPr lang="en-US"/>
              <a:t>Page </a:t>
            </a:r>
            <a:fld id="{11A20EE6-9D0E-4D2E-AC18-D673A8617645}" type="slidenum">
              <a:rPr lang="en-US" smtClean="0"/>
              <a:pPr/>
              <a:t>17</a:t>
            </a:fld>
            <a:endParaRPr lang="en-US" dirty="0"/>
          </a:p>
        </p:txBody>
      </p:sp>
      <p:sp>
        <p:nvSpPr>
          <p:cNvPr id="8" name="Title 7"/>
          <p:cNvSpPr>
            <a:spLocks noGrp="1"/>
          </p:cNvSpPr>
          <p:nvPr>
            <p:ph type="title"/>
          </p:nvPr>
        </p:nvSpPr>
        <p:spPr>
          <a:xfrm>
            <a:off x="4190662" y="685800"/>
            <a:ext cx="3744000" cy="1656000"/>
          </a:xfrm>
        </p:spPr>
        <p:txBody>
          <a:bodyPr/>
          <a:lstStyle/>
          <a:p>
            <a:r>
              <a:rPr lang="en-US" sz="3200" dirty="0" smtClean="0"/>
              <a:t>Thank you!!</a:t>
            </a:r>
            <a:endParaRPr lang="en-US" sz="3200" dirty="0"/>
          </a:p>
        </p:txBody>
      </p:sp>
      <p:sp>
        <p:nvSpPr>
          <p:cNvPr id="2" name="TextBox 1"/>
          <p:cNvSpPr txBox="1"/>
          <p:nvPr/>
        </p:nvSpPr>
        <p:spPr>
          <a:xfrm>
            <a:off x="695324" y="4495800"/>
            <a:ext cx="10734676" cy="1600200"/>
          </a:xfrm>
          <a:prstGeom prst="rect">
            <a:avLst/>
          </a:prstGeom>
          <a:noFill/>
          <a:ln w="6350">
            <a:noFill/>
          </a:ln>
        </p:spPr>
        <p:txBody>
          <a:bodyPr vert="horz" wrap="square" lIns="36000" tIns="36000" rIns="36000" bIns="36000" rtlCol="0">
            <a:noAutofit/>
          </a:bodyPr>
          <a:lstStyle/>
          <a:p>
            <a:pPr>
              <a:spcBef>
                <a:spcPts val="600"/>
              </a:spcBef>
            </a:pPr>
            <a:r>
              <a:rPr lang="en-US" sz="1100" dirty="0" smtClean="0"/>
              <a:t>    Atrium </a:t>
            </a:r>
            <a:r>
              <a:rPr lang="en-US" sz="1100" dirty="0"/>
              <a:t>chest drains are manufactured by Getinge, 40 Continental Blvd, Merrimack, NH 03054 USA. CAUTION: Federal Law (U.S.A.) restricts this device to sale by or on </a:t>
            </a:r>
            <a:r>
              <a:rPr lang="en-US" sz="1100" dirty="0" smtClean="0"/>
              <a:t>the order </a:t>
            </a:r>
            <a:r>
              <a:rPr lang="en-US" sz="1100" dirty="0"/>
              <a:t>of a physician.• Protected by the following international and U.S. patent(s): http://patents.maquet.com. • Getinge and Atrium are trademarks or registered trademarks of </a:t>
            </a:r>
            <a:r>
              <a:rPr lang="en-US" sz="1100" dirty="0" smtClean="0"/>
              <a:t>Getinge AB</a:t>
            </a:r>
            <a:r>
              <a:rPr lang="en-US" sz="1100" dirty="0"/>
              <a:t>, its subsidiaries or affiliates in the United States or other countries • Getinge and Atrium are registered with the U.S. Patent and Trademark Office. • Copyright 2019 Atrium </a:t>
            </a:r>
            <a:r>
              <a:rPr lang="en-US" sz="1100" dirty="0" smtClean="0"/>
              <a:t>Medical Corp</a:t>
            </a:r>
            <a:r>
              <a:rPr lang="en-US" sz="1100" dirty="0"/>
              <a:t>. • All rights not expressly granted are reserved. • Refer to Instructions for Use for current indications, warnings, contraindications, and precautions. • Printed in U.S.A. • 08/2019 </a:t>
            </a:r>
            <a:r>
              <a:rPr lang="en-US" sz="1100" dirty="0" smtClean="0"/>
              <a:t>• PN </a:t>
            </a:r>
            <a:r>
              <a:rPr lang="en-US" sz="1100" dirty="0"/>
              <a:t>011405 Rev AA</a:t>
            </a:r>
          </a:p>
          <a:p>
            <a:pPr>
              <a:spcBef>
                <a:spcPts val="600"/>
              </a:spcBef>
            </a:pPr>
            <a:r>
              <a:rPr lang="en-US" sz="1100" dirty="0"/>
              <a:t>Getinge • 40 Continental Blvd • Merrimack, NH 03054 • USA • Tel. (603) 880-1433</a:t>
            </a:r>
          </a:p>
          <a:p>
            <a:pPr>
              <a:spcBef>
                <a:spcPts val="600"/>
              </a:spcBef>
            </a:pPr>
            <a:r>
              <a:rPr lang="en-US" sz="1100" dirty="0"/>
              <a:t>www.getinge.com</a:t>
            </a:r>
            <a:endParaRPr lang="en-US" sz="1100" dirty="0" smtClean="0"/>
          </a:p>
        </p:txBody>
      </p:sp>
      <p:pic>
        <p:nvPicPr>
          <p:cNvPr id="3" name="Picture 2"/>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87000"/>
                    </a14:imgEffect>
                  </a14:imgLayer>
                </a14:imgProps>
              </a:ext>
              <a:ext uri="{28A0092B-C50C-407E-A947-70E740481C1C}">
                <a14:useLocalDpi xmlns:a14="http://schemas.microsoft.com/office/drawing/2010/main" val="0"/>
              </a:ext>
            </a:extLst>
          </a:blip>
          <a:srcRect r="59434" b="24425"/>
          <a:stretch/>
        </p:blipFill>
        <p:spPr>
          <a:xfrm>
            <a:off x="719673" y="4554636"/>
            <a:ext cx="127788" cy="117088"/>
          </a:xfrm>
          <a:prstGeom prst="rect">
            <a:avLst/>
          </a:prstGeom>
        </p:spPr>
      </p:pic>
    </p:spTree>
    <p:extLst>
      <p:ext uri="{BB962C8B-B14F-4D97-AF65-F5344CB8AC3E}">
        <p14:creationId xmlns:p14="http://schemas.microsoft.com/office/powerpoint/2010/main" val="203563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78B93-DA25-488F-B76F-5D6CFB3BFA07}" type="datetime3">
              <a:rPr lang="en-US" smtClean="0"/>
              <a:t>9 October 2019</a:t>
            </a:fld>
            <a:endParaRPr lang="en-US" dirty="0"/>
          </a:p>
        </p:txBody>
      </p:sp>
      <p:sp>
        <p:nvSpPr>
          <p:cNvPr id="3" name="Footer Placeholder 2"/>
          <p:cNvSpPr>
            <a:spLocks noGrp="1"/>
          </p:cNvSpPr>
          <p:nvPr>
            <p:ph type="ftr" sz="quarter" idx="11"/>
          </p:nvPr>
        </p:nvSpPr>
        <p:spPr/>
        <p:txBody>
          <a:bodyPr/>
          <a:lstStyle/>
          <a:p>
            <a:r>
              <a:rPr lang="fr-FR" smtClean="0"/>
              <a:t>Continuous ATS Inservice Guide (Agile part # 011401 Rev AA)</a:t>
            </a:r>
            <a:endParaRPr lang="en-US" dirty="0"/>
          </a:p>
        </p:txBody>
      </p:sp>
      <p:sp>
        <p:nvSpPr>
          <p:cNvPr id="4" name="Slide Number Placeholder 3"/>
          <p:cNvSpPr>
            <a:spLocks noGrp="1"/>
          </p:cNvSpPr>
          <p:nvPr>
            <p:ph type="sldNum" sz="quarter" idx="12"/>
          </p:nvPr>
        </p:nvSpPr>
        <p:spPr/>
        <p:txBody>
          <a:bodyPr/>
          <a:lstStyle/>
          <a:p>
            <a:r>
              <a:rPr lang="en-US" smtClean="0"/>
              <a:t>Page </a:t>
            </a:r>
            <a:fld id="{11A20EE6-9D0E-4D2E-AC18-D673A8617645}" type="slidenum">
              <a:rPr lang="en-US" smtClean="0"/>
              <a:pPr/>
              <a:t>18</a:t>
            </a:fld>
            <a:endParaRPr lang="en-US" dirty="0"/>
          </a:p>
        </p:txBody>
      </p:sp>
    </p:spTree>
    <p:extLst>
      <p:ext uri="{BB962C8B-B14F-4D97-AF65-F5344CB8AC3E}">
        <p14:creationId xmlns:p14="http://schemas.microsoft.com/office/powerpoint/2010/main" val="10090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6000" y="1591081"/>
            <a:ext cx="9576000" cy="3312000"/>
          </a:xfrm>
        </p:spPr>
        <p:txBody>
          <a:bodyPr/>
          <a:lstStyle/>
          <a:p>
            <a:pPr marL="457200" indent="-457200">
              <a:buFont typeface="Arial" panose="020B0604020202020204" pitchFamily="34" charset="0"/>
              <a:buChar char="•"/>
            </a:pPr>
            <a:r>
              <a:rPr lang="en-US" altLang="en-US" sz="2200" b="1" dirty="0"/>
              <a:t>Closed system</a:t>
            </a:r>
          </a:p>
          <a:p>
            <a:pPr marL="457200" indent="-457200">
              <a:buFont typeface="Arial" panose="020B0604020202020204" pitchFamily="34" charset="0"/>
              <a:buChar char="•"/>
            </a:pPr>
            <a:r>
              <a:rPr lang="en-US" altLang="en-US" sz="2200" b="1" dirty="0"/>
              <a:t>Minimizes risk of nurse exposure to blood</a:t>
            </a:r>
          </a:p>
          <a:p>
            <a:pPr marL="457200" indent="-457200">
              <a:buFont typeface="Arial" panose="020B0604020202020204" pitchFamily="34" charset="0"/>
              <a:buChar char="•"/>
            </a:pPr>
            <a:r>
              <a:rPr lang="en-US" altLang="en-US" sz="2200" b="1" dirty="0" smtClean="0"/>
              <a:t>Minimizes </a:t>
            </a:r>
            <a:r>
              <a:rPr lang="en-US" altLang="en-US" sz="2200" b="1" dirty="0"/>
              <a:t>patient </a:t>
            </a:r>
            <a:r>
              <a:rPr lang="en-US" altLang="en-US" sz="2200" b="1" dirty="0" smtClean="0"/>
              <a:t>touchpoints and </a:t>
            </a:r>
            <a:r>
              <a:rPr lang="en-US" altLang="en-US" sz="2200" b="1" dirty="0"/>
              <a:t>need </a:t>
            </a:r>
            <a:r>
              <a:rPr lang="en-US" altLang="en-US" sz="2200" b="1" dirty="0" smtClean="0"/>
              <a:t>for multiple </a:t>
            </a:r>
            <a:r>
              <a:rPr lang="en-US" altLang="en-US" sz="2200" b="1" dirty="0"/>
              <a:t>blood bag exchanges for the </a:t>
            </a:r>
            <a:r>
              <a:rPr lang="en-US" altLang="en-US" sz="2200" b="1" dirty="0" smtClean="0"/>
              <a:t>same blood volume</a:t>
            </a:r>
            <a:endParaRPr lang="en-US" altLang="en-US" sz="2200" b="1" dirty="0"/>
          </a:p>
          <a:p>
            <a:pPr marL="457200" indent="-457200">
              <a:buFont typeface="Arial" panose="020B0604020202020204" pitchFamily="34" charset="0"/>
              <a:buChar char="•"/>
            </a:pPr>
            <a:r>
              <a:rPr lang="en-US" altLang="en-US" sz="2200" b="1" dirty="0" smtClean="0"/>
              <a:t>Reduces </a:t>
            </a:r>
            <a:r>
              <a:rPr lang="en-US" altLang="en-US" sz="2200" b="1" dirty="0"/>
              <a:t>potential for contamination with disconnection of ATS bags and replacements</a:t>
            </a:r>
          </a:p>
          <a:p>
            <a:pPr marL="457200" indent="-457200">
              <a:buFont typeface="Arial" panose="020B0604020202020204" pitchFamily="34" charset="0"/>
              <a:buChar char="•"/>
            </a:pPr>
            <a:r>
              <a:rPr lang="en-US" altLang="en-US" sz="2200" b="1" dirty="0"/>
              <a:t>No need to clamp off the patient tube</a:t>
            </a:r>
          </a:p>
          <a:p>
            <a:pPr marL="457200" indent="-457200">
              <a:buFont typeface="Arial" panose="020B0604020202020204" pitchFamily="34" charset="0"/>
              <a:buChar char="•"/>
            </a:pPr>
            <a:r>
              <a:rPr lang="en-US" altLang="en-US" sz="2200" b="1" dirty="0"/>
              <a:t>No interruption in patient drainage</a:t>
            </a:r>
          </a:p>
          <a:p>
            <a:endParaRPr lang="en-US" sz="2200" dirty="0"/>
          </a:p>
        </p:txBody>
      </p:sp>
      <p:sp>
        <p:nvSpPr>
          <p:cNvPr id="4" name="Date Placeholder 3"/>
          <p:cNvSpPr>
            <a:spLocks noGrp="1"/>
          </p:cNvSpPr>
          <p:nvPr>
            <p:ph type="dt" sz="half" idx="14"/>
          </p:nvPr>
        </p:nvSpPr>
        <p:spPr>
          <a:xfrm>
            <a:off x="695324" y="6408032"/>
            <a:ext cx="8644808" cy="108000"/>
          </a:xfrm>
        </p:spPr>
        <p:txBody>
          <a:bodyPr/>
          <a:lstStyle/>
          <a:p>
            <a:fld id="{DFEA72D2-E3ED-4CDA-AA47-B8FEF06D7F0E}" type="datetime3">
              <a:rPr lang="en-US" smtClean="0"/>
              <a:t>9 October 2019</a:t>
            </a:fld>
            <a:endParaRPr lang="en-US" dirty="0"/>
          </a:p>
        </p:txBody>
      </p:sp>
      <p:sp>
        <p:nvSpPr>
          <p:cNvPr id="5" name="Footer Placeholder 4"/>
          <p:cNvSpPr>
            <a:spLocks noGrp="1"/>
          </p:cNvSpPr>
          <p:nvPr>
            <p:ph type="ftr" sz="quarter" idx="15"/>
          </p:nvPr>
        </p:nvSpPr>
        <p:spPr>
          <a:xfrm>
            <a:off x="695324" y="6257889"/>
            <a:ext cx="8644808" cy="10800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smtClean="0"/>
              <a:t>) MCV00095110 </a:t>
            </a:r>
            <a:r>
              <a:rPr lang="fr-FR" dirty="0"/>
              <a:t>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dirty="0"/>
              <a:t>Page </a:t>
            </a:r>
            <a:fld id="{11A20EE6-9D0E-4D2E-AC18-D673A8617645}" type="slidenum">
              <a:rPr lang="en-US" smtClean="0"/>
              <a:pPr/>
              <a:t>2</a:t>
            </a:fld>
            <a:endParaRPr lang="en-US" dirty="0"/>
          </a:p>
        </p:txBody>
      </p:sp>
      <p:sp>
        <p:nvSpPr>
          <p:cNvPr id="7" name="Title 6"/>
          <p:cNvSpPr>
            <a:spLocks noGrp="1"/>
          </p:cNvSpPr>
          <p:nvPr>
            <p:ph type="title"/>
          </p:nvPr>
        </p:nvSpPr>
        <p:spPr>
          <a:xfrm>
            <a:off x="694800" y="403200"/>
            <a:ext cx="4681200" cy="676800"/>
          </a:xfrm>
        </p:spPr>
        <p:txBody>
          <a:bodyPr/>
          <a:lstStyle/>
          <a:p>
            <a:r>
              <a:rPr lang="en-US" dirty="0" smtClean="0"/>
              <a:t>Advantages of Continuous ATS</a:t>
            </a:r>
            <a:endParaRPr lang="en-US" dirty="0"/>
          </a:p>
        </p:txBody>
      </p:sp>
    </p:spTree>
    <p:extLst>
      <p:ext uri="{BB962C8B-B14F-4D97-AF65-F5344CB8AC3E}">
        <p14:creationId xmlns:p14="http://schemas.microsoft.com/office/powerpoint/2010/main" val="340275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949" y="304800"/>
            <a:ext cx="9144000" cy="907800"/>
          </a:xfrm>
        </p:spPr>
        <p:txBody>
          <a:bodyPr/>
          <a:lstStyle/>
          <a:p>
            <a:r>
              <a:rPr lang="en-US" sz="3000" dirty="0" smtClean="0">
                <a:solidFill>
                  <a:srgbClr val="F39200"/>
                </a:solidFill>
              </a:rPr>
              <a:t>What is needed for </a:t>
            </a:r>
            <a:r>
              <a:rPr lang="en-US" sz="3000" dirty="0">
                <a:solidFill>
                  <a:srgbClr val="F39200"/>
                </a:solidFill>
              </a:rPr>
              <a:t>C</a:t>
            </a:r>
            <a:r>
              <a:rPr lang="en-US" sz="3000" dirty="0" smtClean="0">
                <a:solidFill>
                  <a:srgbClr val="F39200"/>
                </a:solidFill>
              </a:rPr>
              <a:t>ontinuous ATS?</a:t>
            </a:r>
            <a:endParaRPr lang="en-US" sz="3000" dirty="0">
              <a:solidFill>
                <a:srgbClr val="F39200"/>
              </a:solidFill>
            </a:endParaRPr>
          </a:p>
        </p:txBody>
      </p:sp>
      <p:sp>
        <p:nvSpPr>
          <p:cNvPr id="8" name="Date Placeholder 7">
            <a:extLst>
              <a:ext uri="{FF2B5EF4-FFF2-40B4-BE49-F238E27FC236}">
                <a16:creationId xmlns:a16="http://schemas.microsoft.com/office/drawing/2014/main" id="{1BE373A2-4077-41F0-9184-92791B3FC570}"/>
              </a:ext>
            </a:extLst>
          </p:cNvPr>
          <p:cNvSpPr>
            <a:spLocks noGrp="1"/>
          </p:cNvSpPr>
          <p:nvPr>
            <p:ph type="dt" sz="half" idx="11"/>
          </p:nvPr>
        </p:nvSpPr>
        <p:spPr/>
        <p:txBody>
          <a:bodyPr/>
          <a:lstStyle/>
          <a:p>
            <a:fld id="{6CA8DFDC-DAAC-469E-87DD-0AF28A18885A}" type="datetime3">
              <a:rPr lang="en-US" smtClean="0">
                <a:solidFill>
                  <a:schemeClr val="bg1"/>
                </a:solidFill>
              </a:rPr>
              <a:t>9 October 2019</a:t>
            </a:fld>
            <a:endParaRPr lang="en-US" dirty="0">
              <a:solidFill>
                <a:schemeClr val="bg1"/>
              </a:solidFill>
            </a:endParaRPr>
          </a:p>
        </p:txBody>
      </p:sp>
      <p:sp>
        <p:nvSpPr>
          <p:cNvPr id="9" name="Footer Placeholder 8">
            <a:extLst>
              <a:ext uri="{FF2B5EF4-FFF2-40B4-BE49-F238E27FC236}">
                <a16:creationId xmlns:a16="http://schemas.microsoft.com/office/drawing/2014/main" id="{19AE69C3-C049-40C4-82C4-33E16632E1F5}"/>
              </a:ext>
            </a:extLst>
          </p:cNvPr>
          <p:cNvSpPr>
            <a:spLocks noGrp="1"/>
          </p:cNvSpPr>
          <p:nvPr>
            <p:ph type="ftr" sz="quarter" idx="12"/>
          </p:nvPr>
        </p:nvSpPr>
        <p:spPr>
          <a:xfrm>
            <a:off x="695324" y="6257888"/>
            <a:ext cx="8644808" cy="150143"/>
          </a:xfrm>
        </p:spPr>
        <p:txBody>
          <a:bodyPr/>
          <a:lstStyle/>
          <a:p>
            <a:r>
              <a:rPr lang="fr-FR" dirty="0" err="1" smtClean="0">
                <a:solidFill>
                  <a:schemeClr val="bg1"/>
                </a:solidFill>
              </a:rPr>
              <a:t>Continuous</a:t>
            </a:r>
            <a:r>
              <a:rPr lang="fr-FR" dirty="0" smtClean="0">
                <a:solidFill>
                  <a:schemeClr val="bg1"/>
                </a:solidFill>
              </a:rPr>
              <a:t> ATS </a:t>
            </a:r>
            <a:r>
              <a:rPr lang="fr-FR" dirty="0" err="1" smtClean="0">
                <a:solidFill>
                  <a:schemeClr val="bg1"/>
                </a:solidFill>
              </a:rPr>
              <a:t>Inservice</a:t>
            </a:r>
            <a:r>
              <a:rPr lang="fr-FR" dirty="0" smtClean="0">
                <a:solidFill>
                  <a:schemeClr val="bg1"/>
                </a:solidFill>
              </a:rPr>
              <a:t> Guide (Agile part # 011401 </a:t>
            </a:r>
            <a:r>
              <a:rPr lang="fr-FR" dirty="0" err="1" smtClean="0">
                <a:solidFill>
                  <a:schemeClr val="bg1"/>
                </a:solidFill>
              </a:rPr>
              <a:t>Rev</a:t>
            </a:r>
            <a:r>
              <a:rPr lang="fr-FR" dirty="0">
                <a:solidFill>
                  <a:schemeClr val="bg1"/>
                </a:solidFill>
              </a:rPr>
              <a:t> AA) MCV00095110 REVA</a:t>
            </a:r>
            <a:endParaRPr lang="en-US" dirty="0">
              <a:solidFill>
                <a:schemeClr val="bg1"/>
              </a:solidFill>
            </a:endParaRPr>
          </a:p>
        </p:txBody>
      </p:sp>
      <p:sp>
        <p:nvSpPr>
          <p:cNvPr id="10" name="Slide Number Placeholder 9">
            <a:extLst>
              <a:ext uri="{FF2B5EF4-FFF2-40B4-BE49-F238E27FC236}">
                <a16:creationId xmlns:a16="http://schemas.microsoft.com/office/drawing/2014/main" id="{C1602A6D-575E-4D2A-BFBB-D9AEB3A0DF88}"/>
              </a:ext>
            </a:extLst>
          </p:cNvPr>
          <p:cNvSpPr>
            <a:spLocks noGrp="1"/>
          </p:cNvSpPr>
          <p:nvPr>
            <p:ph type="sldNum" sz="quarter" idx="13"/>
          </p:nvPr>
        </p:nvSpPr>
        <p:spPr/>
        <p:txBody>
          <a:bodyPr/>
          <a:lstStyle/>
          <a:p>
            <a:r>
              <a:rPr lang="en-US" dirty="0">
                <a:solidFill>
                  <a:schemeClr val="bg1"/>
                </a:solidFill>
              </a:rPr>
              <a:t>Page</a:t>
            </a:r>
            <a:r>
              <a:rPr lang="en-US" dirty="0"/>
              <a:t> </a:t>
            </a:r>
            <a:fld id="{11A20EE6-9D0E-4D2E-AC18-D673A8617645}" type="slidenum">
              <a:rPr lang="en-US" smtClean="0">
                <a:solidFill>
                  <a:schemeClr val="bg1"/>
                </a:solidFill>
              </a:rPr>
              <a:pPr/>
              <a:t>3</a:t>
            </a:fld>
            <a:endParaRPr lang="en-US" dirty="0">
              <a:solidFill>
                <a:schemeClr val="bg1"/>
              </a:solidFill>
            </a:endParaRPr>
          </a:p>
        </p:txBody>
      </p:sp>
      <p:pic>
        <p:nvPicPr>
          <p:cNvPr id="5" name="Picture 4"/>
          <p:cNvPicPr>
            <a:picLocks noChangeAspect="1"/>
          </p:cNvPicPr>
          <p:nvPr/>
        </p:nvPicPr>
        <p:blipFill>
          <a:blip r:embed="rId2"/>
          <a:stretch>
            <a:fillRect/>
          </a:stretch>
        </p:blipFill>
        <p:spPr>
          <a:xfrm>
            <a:off x="3429000" y="1664598"/>
            <a:ext cx="4191000" cy="4441577"/>
          </a:xfrm>
          <a:prstGeom prst="rect">
            <a:avLst/>
          </a:prstGeom>
        </p:spPr>
      </p:pic>
    </p:spTree>
    <p:extLst>
      <p:ext uri="{BB962C8B-B14F-4D97-AF65-F5344CB8AC3E}">
        <p14:creationId xmlns:p14="http://schemas.microsoft.com/office/powerpoint/2010/main" val="81756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5131012"/>
            <a:ext cx="8686800" cy="432918"/>
          </a:xfrm>
        </p:spPr>
        <p:txBody>
          <a:bodyPr/>
          <a:lstStyle/>
          <a:p>
            <a:r>
              <a:rPr lang="en-US" altLang="en-US" sz="2000" b="1" dirty="0" smtClean="0"/>
              <a:t>       </a:t>
            </a:r>
            <a:r>
              <a:rPr lang="en-US" altLang="en-US" sz="2000" b="1" dirty="0"/>
              <a:t>Ocean </a:t>
            </a:r>
            <a:r>
              <a:rPr lang="en-US" altLang="en-US" sz="2000" b="1" dirty="0" smtClean="0"/>
              <a:t>2050	           Oasis 3650                    Express 4050</a:t>
            </a:r>
            <a:endParaRPr lang="en-US" dirty="0"/>
          </a:p>
        </p:txBody>
      </p:sp>
      <p:sp>
        <p:nvSpPr>
          <p:cNvPr id="4" name="Date Placeholder 3"/>
          <p:cNvSpPr>
            <a:spLocks noGrp="1"/>
          </p:cNvSpPr>
          <p:nvPr>
            <p:ph type="dt" sz="half" idx="14"/>
          </p:nvPr>
        </p:nvSpPr>
        <p:spPr>
          <a:xfrm>
            <a:off x="695324" y="6408032"/>
            <a:ext cx="8644808" cy="108000"/>
          </a:xfrm>
        </p:spPr>
        <p:txBody>
          <a:bodyPr/>
          <a:lstStyle/>
          <a:p>
            <a:fld id="{0A0975E6-C6ED-477A-86ED-03F221C4FF1E}" type="datetime3">
              <a:rPr lang="en-US" smtClean="0"/>
              <a:t>9 October 2019</a:t>
            </a:fld>
            <a:endParaRPr lang="en-US" dirty="0"/>
          </a:p>
        </p:txBody>
      </p:sp>
      <p:sp>
        <p:nvSpPr>
          <p:cNvPr id="5" name="Footer Placeholder 4"/>
          <p:cNvSpPr>
            <a:spLocks noGrp="1"/>
          </p:cNvSpPr>
          <p:nvPr>
            <p:ph type="ftr" sz="quarter" idx="15"/>
          </p:nvPr>
        </p:nvSpPr>
        <p:spPr>
          <a:xfrm>
            <a:off x="727792" y="6257888"/>
            <a:ext cx="8644808" cy="15014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4</a:t>
            </a:fld>
            <a:endParaRPr lang="en-US" dirty="0"/>
          </a:p>
        </p:txBody>
      </p:sp>
      <p:sp>
        <p:nvSpPr>
          <p:cNvPr id="7" name="Title 6"/>
          <p:cNvSpPr>
            <a:spLocks noGrp="1"/>
          </p:cNvSpPr>
          <p:nvPr>
            <p:ph type="title"/>
          </p:nvPr>
        </p:nvSpPr>
        <p:spPr/>
        <p:txBody>
          <a:bodyPr/>
          <a:lstStyle/>
          <a:p>
            <a:r>
              <a:rPr lang="en-US" dirty="0" smtClean="0"/>
              <a:t>Remember:  Continuous ATS can be done with any Blood Recovery Unit (BRU) drain (Ocean 2050, Oasis 3650, Express 4050)</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391" y="1614730"/>
            <a:ext cx="2679409" cy="34144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614731"/>
            <a:ext cx="2575078" cy="341446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078" y="1614730"/>
            <a:ext cx="2666271" cy="3397727"/>
          </a:xfrm>
          <a:prstGeom prst="rect">
            <a:avLst/>
          </a:prstGeom>
        </p:spPr>
      </p:pic>
    </p:spTree>
    <p:extLst>
      <p:ext uri="{BB962C8B-B14F-4D97-AF65-F5344CB8AC3E}">
        <p14:creationId xmlns:p14="http://schemas.microsoft.com/office/powerpoint/2010/main" val="291961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4000" y="2133000"/>
            <a:ext cx="7128000" cy="3312000"/>
          </a:xfrm>
        </p:spPr>
        <p:txBody>
          <a:bodyPr/>
          <a:lstStyle/>
          <a:p>
            <a:pPr marL="457200" indent="-457200">
              <a:buFont typeface="Arial" panose="020B0604020202020204" pitchFamily="34" charset="0"/>
              <a:buChar char="•"/>
            </a:pPr>
            <a:r>
              <a:rPr lang="en-US" altLang="en-US" sz="2200" b="1" dirty="0"/>
              <a:t>300ml capacity stented design filter of 200 microns, not in-line with patient tube to avoid fluid back-up</a:t>
            </a:r>
            <a:endParaRPr lang="en-US" altLang="en-US" sz="2200" b="1" i="1" dirty="0"/>
          </a:p>
          <a:p>
            <a:pPr marL="457200" indent="-457200">
              <a:buFont typeface="Arial" panose="020B0604020202020204" pitchFamily="34" charset="0"/>
              <a:buChar char="•"/>
            </a:pPr>
            <a:endParaRPr lang="en-US" altLang="en-US" sz="2200" b="1" dirty="0"/>
          </a:p>
          <a:p>
            <a:pPr marL="457200" indent="-457200">
              <a:buFont typeface="Arial" panose="020B0604020202020204" pitchFamily="34" charset="0"/>
              <a:buChar char="•"/>
            </a:pPr>
            <a:r>
              <a:rPr lang="en-US" altLang="en-US" sz="2200" b="1" dirty="0"/>
              <a:t>Sump port located at the bottom of the collection chamber to </a:t>
            </a:r>
            <a:r>
              <a:rPr lang="en-US" altLang="en-US" sz="2200" b="1" i="1" dirty="0">
                <a:solidFill>
                  <a:srgbClr val="F39200"/>
                </a:solidFill>
              </a:rPr>
              <a:t>allow total reinfusion of drainage</a:t>
            </a:r>
          </a:p>
          <a:p>
            <a:endParaRPr lang="en-US" sz="2200" dirty="0"/>
          </a:p>
        </p:txBody>
      </p:sp>
      <p:sp>
        <p:nvSpPr>
          <p:cNvPr id="4" name="Date Placeholder 3"/>
          <p:cNvSpPr>
            <a:spLocks noGrp="1"/>
          </p:cNvSpPr>
          <p:nvPr>
            <p:ph type="dt" sz="half" idx="14"/>
          </p:nvPr>
        </p:nvSpPr>
        <p:spPr>
          <a:xfrm>
            <a:off x="695324" y="6408032"/>
            <a:ext cx="8644808" cy="108000"/>
          </a:xfrm>
        </p:spPr>
        <p:txBody>
          <a:bodyPr/>
          <a:lstStyle/>
          <a:p>
            <a:fld id="{55CF3A7C-41D3-4286-8187-15273DEDEFFD}" type="datetime3">
              <a:rPr lang="en-US" smtClean="0"/>
              <a:t>9 October 2019</a:t>
            </a:fld>
            <a:endParaRPr lang="en-US" dirty="0"/>
          </a:p>
        </p:txBody>
      </p:sp>
      <p:sp>
        <p:nvSpPr>
          <p:cNvPr id="5" name="Footer Placeholder 4"/>
          <p:cNvSpPr>
            <a:spLocks noGrp="1"/>
          </p:cNvSpPr>
          <p:nvPr>
            <p:ph type="ftr" sz="quarter" idx="15"/>
          </p:nvPr>
        </p:nvSpPr>
        <p:spPr>
          <a:xfrm>
            <a:off x="695324" y="6257888"/>
            <a:ext cx="8644808" cy="15014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5</a:t>
            </a:fld>
            <a:endParaRPr lang="en-US" dirty="0"/>
          </a:p>
        </p:txBody>
      </p:sp>
      <p:sp>
        <p:nvSpPr>
          <p:cNvPr id="7" name="Title 6"/>
          <p:cNvSpPr>
            <a:spLocks noGrp="1"/>
          </p:cNvSpPr>
          <p:nvPr>
            <p:ph type="title"/>
          </p:nvPr>
        </p:nvSpPr>
        <p:spPr>
          <a:xfrm>
            <a:off x="694800" y="403200"/>
            <a:ext cx="5761200" cy="676800"/>
          </a:xfrm>
        </p:spPr>
        <p:txBody>
          <a:bodyPr/>
          <a:lstStyle/>
          <a:p>
            <a:r>
              <a:rPr lang="en-US" dirty="0" smtClean="0"/>
              <a:t>Closer look at blood filter chamber design</a:t>
            </a:r>
            <a:endParaRPr lang="en-US" dirty="0"/>
          </a:p>
        </p:txBody>
      </p:sp>
      <p:pic>
        <p:nvPicPr>
          <p:cNvPr id="8" name="Picture 1028" descr="Microemboli Fi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501" y="1197000"/>
            <a:ext cx="3145299"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12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a:xfrm>
            <a:off x="695324" y="6408032"/>
            <a:ext cx="8644808" cy="108000"/>
          </a:xfrm>
        </p:spPr>
        <p:txBody>
          <a:bodyPr/>
          <a:lstStyle/>
          <a:p>
            <a:fld id="{6772E7EC-1678-49AA-AC66-A68A19BDA322}" type="datetime3">
              <a:rPr lang="en-US" smtClean="0"/>
              <a:t>9 October 2019</a:t>
            </a:fld>
            <a:endParaRPr lang="en-US" dirty="0"/>
          </a:p>
        </p:txBody>
      </p:sp>
      <p:sp>
        <p:nvSpPr>
          <p:cNvPr id="5" name="Footer Placeholder 4"/>
          <p:cNvSpPr>
            <a:spLocks noGrp="1"/>
          </p:cNvSpPr>
          <p:nvPr>
            <p:ph type="ftr" sz="quarter" idx="15"/>
          </p:nvPr>
        </p:nvSpPr>
        <p:spPr>
          <a:xfrm>
            <a:off x="695324" y="6257888"/>
            <a:ext cx="8644808" cy="173871"/>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6</a:t>
            </a:fld>
            <a:endParaRPr lang="en-US" dirty="0"/>
          </a:p>
        </p:txBody>
      </p:sp>
      <p:sp>
        <p:nvSpPr>
          <p:cNvPr id="7" name="Title 6"/>
          <p:cNvSpPr>
            <a:spLocks noGrp="1"/>
          </p:cNvSpPr>
          <p:nvPr>
            <p:ph type="title"/>
          </p:nvPr>
        </p:nvSpPr>
        <p:spPr>
          <a:xfrm>
            <a:off x="695324" y="609600"/>
            <a:ext cx="7381876" cy="2682051"/>
          </a:xfrm>
        </p:spPr>
        <p:txBody>
          <a:bodyPr/>
          <a:lstStyle/>
          <a:p>
            <a:r>
              <a:rPr lang="en-US" dirty="0" smtClean="0"/>
              <a:t>Continuous ATS requires the following:</a:t>
            </a:r>
            <a:br>
              <a:rPr lang="en-US" dirty="0" smtClean="0"/>
            </a:br>
            <a:r>
              <a:rPr lang="en-US" dirty="0" smtClean="0"/>
              <a:t/>
            </a:r>
            <a:br>
              <a:rPr lang="en-US" dirty="0" smtClean="0"/>
            </a:br>
            <a:r>
              <a:rPr lang="en-US" dirty="0" smtClean="0">
                <a:solidFill>
                  <a:schemeClr val="tx1"/>
                </a:solidFill>
              </a:rPr>
              <a:t>1) BRU drain (Ocean 2050, Oasis 3650, Express 4050)</a:t>
            </a:r>
            <a:br>
              <a:rPr lang="en-US" dirty="0" smtClean="0">
                <a:solidFill>
                  <a:schemeClr val="tx1"/>
                </a:solidFill>
              </a:rPr>
            </a:br>
            <a:r>
              <a:rPr lang="en-US" dirty="0" smtClean="0">
                <a:solidFill>
                  <a:schemeClr val="tx1"/>
                </a:solidFill>
              </a:rPr>
              <a:t>2)</a:t>
            </a:r>
            <a:r>
              <a:rPr lang="en-US" dirty="0">
                <a:solidFill>
                  <a:schemeClr val="tx1"/>
                </a:solidFill>
              </a:rPr>
              <a:t> 40micron micro-emboli </a:t>
            </a:r>
            <a:r>
              <a:rPr lang="en-US" dirty="0" smtClean="0">
                <a:solidFill>
                  <a:schemeClr val="tx1"/>
                </a:solidFill>
              </a:rPr>
              <a:t>filter</a:t>
            </a:r>
            <a:br>
              <a:rPr lang="en-US" dirty="0" smtClean="0">
                <a:solidFill>
                  <a:schemeClr val="tx1"/>
                </a:solidFill>
              </a:rPr>
            </a:br>
            <a:r>
              <a:rPr lang="en-US" dirty="0" smtClean="0">
                <a:solidFill>
                  <a:schemeClr val="tx1"/>
                </a:solidFill>
              </a:rPr>
              <a:t>3) Blood-compatible, non-vented IV tubing</a:t>
            </a:r>
            <a:br>
              <a:rPr lang="en-US" dirty="0" smtClean="0">
                <a:solidFill>
                  <a:schemeClr val="tx1"/>
                </a:solidFill>
              </a:rPr>
            </a:br>
            <a:r>
              <a:rPr lang="en-US" dirty="0" smtClean="0">
                <a:solidFill>
                  <a:schemeClr val="tx1"/>
                </a:solidFill>
              </a:rPr>
              <a:t>4) Blood-compatible, infusion pump</a:t>
            </a:r>
            <a:br>
              <a:rPr lang="en-US" dirty="0" smtClean="0">
                <a:solidFill>
                  <a:schemeClr val="tx1"/>
                </a:solidFill>
              </a:rPr>
            </a:br>
            <a:r>
              <a:rPr lang="en-US" dirty="0" smtClean="0">
                <a:solidFill>
                  <a:schemeClr val="tx1"/>
                </a:solidFill>
              </a:rPr>
              <a:t>5) 3-way stopcock</a:t>
            </a:r>
            <a:br>
              <a:rPr lang="en-US" dirty="0" smtClean="0">
                <a:solidFill>
                  <a:schemeClr val="tx1"/>
                </a:solidFill>
              </a:rPr>
            </a:br>
            <a:r>
              <a:rPr lang="en-US" dirty="0" smtClean="0">
                <a:solidFill>
                  <a:schemeClr val="tx1"/>
                </a:solidFill>
              </a:rPr>
              <a:t>6) 60cc syringe</a:t>
            </a:r>
            <a:endParaRPr lang="en-US" dirty="0">
              <a:solidFill>
                <a:schemeClr val="tx1"/>
              </a:solidFill>
            </a:endParaRPr>
          </a:p>
        </p:txBody>
      </p:sp>
      <p:pic>
        <p:nvPicPr>
          <p:cNvPr id="8" name="Picture 6" descr="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0405" y="789044"/>
            <a:ext cx="3124200" cy="20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934" y="3740935"/>
            <a:ext cx="1397727" cy="18533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841" y="3873197"/>
            <a:ext cx="2162550" cy="162191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809" y="4228302"/>
            <a:ext cx="1745773" cy="978632"/>
          </a:xfrm>
          <a:prstGeom prst="rect">
            <a:avLst/>
          </a:prstGeom>
        </p:spPr>
      </p:pic>
      <p:pic>
        <p:nvPicPr>
          <p:cNvPr id="15" name="Picture 14"/>
          <p:cNvPicPr>
            <a:picLocks noChangeAspect="1"/>
          </p:cNvPicPr>
          <p:nvPr/>
        </p:nvPicPr>
        <p:blipFill>
          <a:blip r:embed="rId6"/>
          <a:stretch>
            <a:fillRect/>
          </a:stretch>
        </p:blipFill>
        <p:spPr>
          <a:xfrm>
            <a:off x="2145709" y="4153255"/>
            <a:ext cx="1028700" cy="1028700"/>
          </a:xfrm>
          <a:prstGeom prst="rect">
            <a:avLst/>
          </a:prstGeom>
        </p:spPr>
      </p:pic>
      <p:sp>
        <p:nvSpPr>
          <p:cNvPr id="18" name="Plus 17"/>
          <p:cNvSpPr/>
          <p:nvPr/>
        </p:nvSpPr>
        <p:spPr>
          <a:xfrm>
            <a:off x="1637012" y="4400905"/>
            <a:ext cx="533400" cy="533400"/>
          </a:xfrm>
          <a:prstGeom prst="mathPlus">
            <a:avLst/>
          </a:prstGeom>
          <a:solidFill>
            <a:schemeClr val="tx1"/>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smtClean="0">
              <a:solidFill>
                <a:schemeClr val="tx1"/>
              </a:solidFill>
            </a:endParaRPr>
          </a:p>
        </p:txBody>
      </p:sp>
      <p:sp>
        <p:nvSpPr>
          <p:cNvPr id="19" name="Plus 18"/>
          <p:cNvSpPr/>
          <p:nvPr/>
        </p:nvSpPr>
        <p:spPr>
          <a:xfrm>
            <a:off x="3174409" y="4417453"/>
            <a:ext cx="533400" cy="533400"/>
          </a:xfrm>
          <a:prstGeom prst="mathPlus">
            <a:avLst/>
          </a:prstGeom>
          <a:solidFill>
            <a:schemeClr val="tx1"/>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smtClean="0">
              <a:solidFill>
                <a:schemeClr val="tx1"/>
              </a:solidFill>
            </a:endParaRPr>
          </a:p>
        </p:txBody>
      </p:sp>
      <p:sp>
        <p:nvSpPr>
          <p:cNvPr id="20" name="Plus 19"/>
          <p:cNvSpPr/>
          <p:nvPr/>
        </p:nvSpPr>
        <p:spPr>
          <a:xfrm>
            <a:off x="5453582" y="4418451"/>
            <a:ext cx="533400" cy="533400"/>
          </a:xfrm>
          <a:prstGeom prst="mathPlus">
            <a:avLst/>
          </a:prstGeom>
          <a:solidFill>
            <a:schemeClr val="tx1"/>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smtClean="0">
              <a:solidFill>
                <a:schemeClr val="tx1"/>
              </a:solidFill>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3602" y="4153255"/>
            <a:ext cx="1371600" cy="1102234"/>
          </a:xfrm>
          <a:prstGeom prst="rect">
            <a:avLst/>
          </a:prstGeom>
        </p:spPr>
      </p:pic>
      <p:sp>
        <p:nvSpPr>
          <p:cNvPr id="22" name="Plus 21"/>
          <p:cNvSpPr/>
          <p:nvPr/>
        </p:nvSpPr>
        <p:spPr>
          <a:xfrm>
            <a:off x="8212490" y="4450918"/>
            <a:ext cx="533400" cy="533400"/>
          </a:xfrm>
          <a:prstGeom prst="mathPlus">
            <a:avLst/>
          </a:prstGeom>
          <a:solidFill>
            <a:schemeClr val="tx1"/>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smtClean="0">
              <a:solidFill>
                <a:schemeClr val="tx1"/>
              </a:solidFill>
            </a:endParaRPr>
          </a:p>
        </p:txBody>
      </p:sp>
      <p:sp>
        <p:nvSpPr>
          <p:cNvPr id="23" name="Plus 22"/>
          <p:cNvSpPr/>
          <p:nvPr/>
        </p:nvSpPr>
        <p:spPr>
          <a:xfrm>
            <a:off x="10152914" y="4437672"/>
            <a:ext cx="533400" cy="533400"/>
          </a:xfrm>
          <a:prstGeom prst="mathPlus">
            <a:avLst/>
          </a:prstGeom>
          <a:solidFill>
            <a:schemeClr val="tx1"/>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smtClean="0">
              <a:solidFill>
                <a:schemeClr val="tx1"/>
              </a:solidFill>
            </a:endParaRPr>
          </a:p>
        </p:txBody>
      </p:sp>
      <p:pic>
        <p:nvPicPr>
          <p:cNvPr id="25" name="Picture 24"/>
          <p:cNvPicPr>
            <a:picLocks noChangeAspect="1"/>
          </p:cNvPicPr>
          <p:nvPr/>
        </p:nvPicPr>
        <p:blipFill>
          <a:blip r:embed="rId8"/>
          <a:stretch>
            <a:fillRect/>
          </a:stretch>
        </p:blipFill>
        <p:spPr>
          <a:xfrm rot="16200000">
            <a:off x="10371979" y="4135607"/>
            <a:ext cx="1832653" cy="1033462"/>
          </a:xfrm>
          <a:prstGeom prst="rect">
            <a:avLst/>
          </a:prstGeom>
        </p:spPr>
      </p:pic>
    </p:spTree>
    <p:extLst>
      <p:ext uri="{BB962C8B-B14F-4D97-AF65-F5344CB8AC3E}">
        <p14:creationId xmlns:p14="http://schemas.microsoft.com/office/powerpoint/2010/main" val="3528862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10800000" cy="2660400"/>
          </a:xfrm>
        </p:spPr>
        <p:txBody>
          <a:bodyPr/>
          <a:lstStyle/>
          <a:p>
            <a:r>
              <a:rPr lang="en-US" dirty="0" smtClean="0"/>
              <a:t>Continuous ATS Set-up </a:t>
            </a:r>
            <a:br>
              <a:rPr lang="en-US" dirty="0" smtClean="0"/>
            </a:br>
            <a:r>
              <a:rPr lang="en-US" dirty="0" smtClean="0">
                <a:solidFill>
                  <a:srgbClr val="F39200"/>
                </a:solidFill>
              </a:rPr>
              <a:t>with non-self </a:t>
            </a:r>
            <a:r>
              <a:rPr lang="en-US" dirty="0" smtClean="0"/>
              <a:t>priming pumps</a:t>
            </a:r>
            <a:endParaRPr lang="en-US" dirty="0"/>
          </a:p>
        </p:txBody>
      </p:sp>
      <p:sp>
        <p:nvSpPr>
          <p:cNvPr id="5" name="Date Placeholder 4"/>
          <p:cNvSpPr>
            <a:spLocks noGrp="1"/>
          </p:cNvSpPr>
          <p:nvPr>
            <p:ph type="dt" sz="half" idx="10"/>
          </p:nvPr>
        </p:nvSpPr>
        <p:spPr/>
        <p:txBody>
          <a:bodyPr/>
          <a:lstStyle/>
          <a:p>
            <a:fld id="{8F30E599-6133-4F6E-8FC8-7712FC91A45B}" type="datetime3">
              <a:rPr lang="en-US" smtClean="0"/>
              <a:t>9 October 2019</a:t>
            </a:fld>
            <a:endParaRPr lang="en-US" dirty="0"/>
          </a:p>
        </p:txBody>
      </p:sp>
      <p:sp>
        <p:nvSpPr>
          <p:cNvPr id="6" name="Footer Placeholder 5"/>
          <p:cNvSpPr>
            <a:spLocks noGrp="1"/>
          </p:cNvSpPr>
          <p:nvPr>
            <p:ph type="ftr" sz="quarter" idx="11"/>
          </p:nvPr>
        </p:nvSpPr>
        <p:spPr>
          <a:xfrm>
            <a:off x="695324" y="6257888"/>
            <a:ext cx="8644808" cy="150143"/>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7" name="Slide Number Placeholder 6"/>
          <p:cNvSpPr>
            <a:spLocks noGrp="1"/>
          </p:cNvSpPr>
          <p:nvPr>
            <p:ph type="sldNum" sz="quarter" idx="12"/>
          </p:nvPr>
        </p:nvSpPr>
        <p:spPr/>
        <p:txBody>
          <a:bodyPr/>
          <a:lstStyle/>
          <a:p>
            <a:r>
              <a:rPr lang="en-US"/>
              <a:t>Page </a:t>
            </a:r>
            <a:fld id="{11A20EE6-9D0E-4D2E-AC18-D673A8617645}" type="slidenum">
              <a:rPr lang="en-US" smtClean="0"/>
              <a:pPr/>
              <a:t>7</a:t>
            </a:fld>
            <a:endParaRPr lang="en-US" dirty="0"/>
          </a:p>
        </p:txBody>
      </p:sp>
    </p:spTree>
    <p:extLst>
      <p:ext uri="{BB962C8B-B14F-4D97-AF65-F5344CB8AC3E}">
        <p14:creationId xmlns:p14="http://schemas.microsoft.com/office/powerpoint/2010/main" val="3921795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7920000" cy="4615546"/>
          </a:xfrm>
        </p:spPr>
        <p:txBody>
          <a:bodyPr/>
          <a:lstStyle/>
          <a:p>
            <a:pPr marL="457200" indent="-457200">
              <a:lnSpc>
                <a:spcPct val="110000"/>
              </a:lnSpc>
              <a:buFont typeface="+mj-lt"/>
              <a:buAutoNum type="arabicParenR"/>
            </a:pPr>
            <a:r>
              <a:rPr lang="en-US" altLang="en-US" sz="2200" b="1" dirty="0" smtClean="0"/>
              <a:t>Can </a:t>
            </a:r>
            <a:r>
              <a:rPr lang="en-US" altLang="en-US" sz="2200" b="1" dirty="0"/>
              <a:t>be primed by aspirating air out of the IV circuit with a 3-way stopcock &amp; </a:t>
            </a:r>
            <a:r>
              <a:rPr lang="en-US" altLang="en-US" sz="2200" b="1" dirty="0" smtClean="0"/>
              <a:t>syringe; </a:t>
            </a:r>
            <a:r>
              <a:rPr lang="en-US" altLang="en-US" sz="2200" b="1" dirty="0"/>
              <a:t>or pre-primed with saline prior to attachment to the blood </a:t>
            </a:r>
            <a:r>
              <a:rPr lang="en-US" altLang="en-US" sz="2200" b="1" dirty="0" smtClean="0"/>
              <a:t>filter*</a:t>
            </a:r>
            <a:r>
              <a:rPr lang="en-US" altLang="en-US" sz="2200" b="1" i="1" dirty="0" smtClean="0"/>
              <a:t> </a:t>
            </a:r>
            <a:endParaRPr lang="en-US" altLang="en-US" sz="2200" b="1" i="1" dirty="0"/>
          </a:p>
          <a:p>
            <a:pPr marL="457200" indent="-457200">
              <a:lnSpc>
                <a:spcPct val="110000"/>
              </a:lnSpc>
              <a:buFont typeface="+mj-lt"/>
              <a:buAutoNum type="arabicParenR"/>
            </a:pPr>
            <a:r>
              <a:rPr lang="en-US" altLang="en-US" sz="2200" b="1" dirty="0"/>
              <a:t>Clamp off </a:t>
            </a:r>
            <a:r>
              <a:rPr lang="en-US" altLang="en-US" sz="2200" b="1" dirty="0" smtClean="0"/>
              <a:t>drain’s blood </a:t>
            </a:r>
            <a:r>
              <a:rPr lang="en-US" altLang="en-US" sz="2200" b="1" dirty="0"/>
              <a:t>access line</a:t>
            </a:r>
          </a:p>
          <a:p>
            <a:pPr marL="457200" indent="-457200">
              <a:lnSpc>
                <a:spcPct val="110000"/>
              </a:lnSpc>
              <a:buFont typeface="+mj-lt"/>
              <a:buAutoNum type="arabicParenR"/>
            </a:pPr>
            <a:r>
              <a:rPr lang="en-US" altLang="en-US" sz="2200" b="1" dirty="0"/>
              <a:t>Drape access line </a:t>
            </a:r>
            <a:r>
              <a:rPr lang="en-US" altLang="en-US" sz="2200" b="1" dirty="0" smtClean="0"/>
              <a:t>up around </a:t>
            </a:r>
            <a:r>
              <a:rPr lang="en-US" altLang="en-US" sz="2200" b="1" dirty="0"/>
              <a:t>the patient tube or hanger prior to filter spiking </a:t>
            </a:r>
            <a:r>
              <a:rPr lang="en-US" altLang="en-US" sz="2200" b="1" i="1" dirty="0" smtClean="0"/>
              <a:t>(keeps drip chamber in an upright position)</a:t>
            </a:r>
            <a:endParaRPr lang="en-US" altLang="en-US" sz="2200" b="1" i="1" dirty="0"/>
          </a:p>
          <a:p>
            <a:pPr marL="457200" indent="-457200">
              <a:buFont typeface="+mj-lt"/>
              <a:buAutoNum type="arabicParenR"/>
            </a:pPr>
            <a:r>
              <a:rPr lang="en-US" altLang="en-US" sz="2200" b="1" dirty="0"/>
              <a:t>Remove the spike port cap and insert the </a:t>
            </a:r>
            <a:r>
              <a:rPr lang="en-US" altLang="en-US" sz="2200" b="1" dirty="0" smtClean="0"/>
              <a:t>micro emboli </a:t>
            </a:r>
            <a:r>
              <a:rPr lang="en-US" altLang="en-US" sz="2200" b="1" dirty="0"/>
              <a:t>filter using a firm twisting </a:t>
            </a:r>
            <a:r>
              <a:rPr lang="en-US" altLang="en-US" sz="2200" b="1" dirty="0" smtClean="0"/>
              <a:t>motion</a:t>
            </a:r>
          </a:p>
          <a:p>
            <a:endParaRPr lang="en-US" altLang="en-US" sz="2200" b="1" dirty="0"/>
          </a:p>
          <a:p>
            <a:r>
              <a:rPr lang="en-US" altLang="en-US" sz="1200" b="1" i="1" dirty="0" smtClean="0"/>
              <a:t>*Most</a:t>
            </a:r>
            <a:r>
              <a:rPr lang="en-US" altLang="en-US" sz="1200" b="1" dirty="0" smtClean="0"/>
              <a:t> </a:t>
            </a:r>
            <a:r>
              <a:rPr lang="en-US" altLang="en-US" sz="1200" b="1" i="1" dirty="0"/>
              <a:t>pumps do not require saline. Refer to pump manufacturer’s IFU</a:t>
            </a:r>
            <a:endParaRPr lang="en-US" sz="1200" b="1" dirty="0"/>
          </a:p>
        </p:txBody>
      </p:sp>
      <p:sp>
        <p:nvSpPr>
          <p:cNvPr id="4" name="Date Placeholder 3"/>
          <p:cNvSpPr>
            <a:spLocks noGrp="1"/>
          </p:cNvSpPr>
          <p:nvPr>
            <p:ph type="dt" sz="half" idx="14"/>
          </p:nvPr>
        </p:nvSpPr>
        <p:spPr>
          <a:xfrm>
            <a:off x="695324" y="6408032"/>
            <a:ext cx="8644808" cy="108000"/>
          </a:xfrm>
        </p:spPr>
        <p:txBody>
          <a:bodyPr/>
          <a:lstStyle/>
          <a:p>
            <a:fld id="{6616B663-4510-4C9F-BA8D-9130D9E16708}" type="datetime3">
              <a:rPr lang="en-US" smtClean="0"/>
              <a:t>9 October 2019</a:t>
            </a:fld>
            <a:endParaRPr lang="en-US" dirty="0"/>
          </a:p>
        </p:txBody>
      </p:sp>
      <p:sp>
        <p:nvSpPr>
          <p:cNvPr id="5" name="Footer Placeholder 4"/>
          <p:cNvSpPr>
            <a:spLocks noGrp="1"/>
          </p:cNvSpPr>
          <p:nvPr>
            <p:ph type="ftr" sz="quarter" idx="15"/>
          </p:nvPr>
        </p:nvSpPr>
        <p:spPr>
          <a:xfrm>
            <a:off x="695324" y="6257889"/>
            <a:ext cx="8644808" cy="10800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8</a:t>
            </a:fld>
            <a:endParaRPr lang="en-US" dirty="0"/>
          </a:p>
        </p:txBody>
      </p:sp>
      <p:sp>
        <p:nvSpPr>
          <p:cNvPr id="7" name="Title 6"/>
          <p:cNvSpPr>
            <a:spLocks noGrp="1"/>
          </p:cNvSpPr>
          <p:nvPr>
            <p:ph type="title"/>
          </p:nvPr>
        </p:nvSpPr>
        <p:spPr>
          <a:xfrm>
            <a:off x="694800" y="403200"/>
            <a:ext cx="7273200" cy="676800"/>
          </a:xfrm>
        </p:spPr>
        <p:txBody>
          <a:bodyPr/>
          <a:lstStyle/>
          <a:p>
            <a:r>
              <a:rPr lang="en-US" dirty="0" smtClean="0"/>
              <a:t>Continuous ATS Set-up: Using non-self priming pump</a:t>
            </a:r>
            <a:endParaRPr lang="en-US" dirty="0"/>
          </a:p>
        </p:txBody>
      </p:sp>
      <p:pic>
        <p:nvPicPr>
          <p:cNvPr id="8" name="Picture 7"/>
          <p:cNvPicPr>
            <a:picLocks noChangeAspect="1"/>
          </p:cNvPicPr>
          <p:nvPr/>
        </p:nvPicPr>
        <p:blipFill>
          <a:blip r:embed="rId2"/>
          <a:stretch>
            <a:fillRect/>
          </a:stretch>
        </p:blipFill>
        <p:spPr>
          <a:xfrm>
            <a:off x="9408000" y="1413000"/>
            <a:ext cx="1839733" cy="4076017"/>
          </a:xfrm>
          <a:prstGeom prst="rect">
            <a:avLst/>
          </a:prstGeom>
        </p:spPr>
      </p:pic>
    </p:spTree>
    <p:extLst>
      <p:ext uri="{BB962C8B-B14F-4D97-AF65-F5344CB8AC3E}">
        <p14:creationId xmlns:p14="http://schemas.microsoft.com/office/powerpoint/2010/main" val="269996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00" y="1569103"/>
            <a:ext cx="7920000" cy="3312000"/>
          </a:xfrm>
        </p:spPr>
        <p:txBody>
          <a:bodyPr/>
          <a:lstStyle/>
          <a:p>
            <a:pPr marL="457200" indent="-457200">
              <a:buFont typeface="+mj-lt"/>
              <a:buAutoNum type="arabicParenR" startAt="5"/>
            </a:pPr>
            <a:r>
              <a:rPr lang="en-US" altLang="en-US" sz="2200" b="1" dirty="0"/>
              <a:t>Spike </a:t>
            </a:r>
            <a:r>
              <a:rPr lang="en-US" altLang="en-US" sz="2200" b="1" dirty="0" smtClean="0"/>
              <a:t>the </a:t>
            </a:r>
            <a:r>
              <a:rPr lang="en-US" altLang="en-US" sz="2200" b="1" dirty="0"/>
              <a:t>non-vented blood IV set directly into the filter</a:t>
            </a:r>
          </a:p>
          <a:p>
            <a:pPr marL="457200" indent="-457200">
              <a:buFont typeface="+mj-lt"/>
              <a:buAutoNum type="arabicParenR" startAt="5"/>
            </a:pPr>
            <a:r>
              <a:rPr lang="en-US" altLang="en-US" sz="2200" b="1" dirty="0"/>
              <a:t>Attach 3-way stopcock to the distal (patient) end of the IV set</a:t>
            </a:r>
          </a:p>
          <a:p>
            <a:pPr marL="457200" indent="-457200">
              <a:buFont typeface="+mj-lt"/>
              <a:buAutoNum type="arabicParenR" startAt="5"/>
            </a:pPr>
            <a:r>
              <a:rPr lang="en-US" altLang="en-US" sz="2200" b="1" dirty="0"/>
              <a:t>Connect a 60cc </a:t>
            </a:r>
            <a:r>
              <a:rPr lang="en-US" altLang="en-US" sz="2200" b="1" dirty="0" smtClean="0"/>
              <a:t>Luer </a:t>
            </a:r>
            <a:r>
              <a:rPr lang="en-US" altLang="en-US" sz="2200" b="1" dirty="0"/>
              <a:t>lock syringe to side port of the 3-way stopcock &amp; open the free flow setting on the pump cassette, if provided</a:t>
            </a:r>
          </a:p>
          <a:p>
            <a:pPr marL="457200" indent="-457200">
              <a:buFont typeface="+mj-lt"/>
              <a:buAutoNum type="arabicParenR" startAt="5"/>
            </a:pPr>
            <a:r>
              <a:rPr lang="en-US" altLang="en-US" sz="2200" b="1" dirty="0"/>
              <a:t>Turn filter in “spike down” position so blood will flow up through the filter &amp; drip chamber</a:t>
            </a:r>
          </a:p>
          <a:p>
            <a:endParaRPr lang="en-US" sz="2200" b="1" dirty="0"/>
          </a:p>
        </p:txBody>
      </p:sp>
      <p:sp>
        <p:nvSpPr>
          <p:cNvPr id="4" name="Date Placeholder 3"/>
          <p:cNvSpPr>
            <a:spLocks noGrp="1"/>
          </p:cNvSpPr>
          <p:nvPr>
            <p:ph type="dt" sz="half" idx="14"/>
          </p:nvPr>
        </p:nvSpPr>
        <p:spPr>
          <a:xfrm>
            <a:off x="695324" y="6408032"/>
            <a:ext cx="8644808" cy="108000"/>
          </a:xfrm>
        </p:spPr>
        <p:txBody>
          <a:bodyPr/>
          <a:lstStyle/>
          <a:p>
            <a:fld id="{5D3F13F2-84C6-47DA-9044-05037EAC50D9}" type="datetime3">
              <a:rPr lang="en-US" smtClean="0"/>
              <a:t>9 October 2019</a:t>
            </a:fld>
            <a:endParaRPr lang="en-US" dirty="0"/>
          </a:p>
        </p:txBody>
      </p:sp>
      <p:sp>
        <p:nvSpPr>
          <p:cNvPr id="5" name="Footer Placeholder 4"/>
          <p:cNvSpPr>
            <a:spLocks noGrp="1"/>
          </p:cNvSpPr>
          <p:nvPr>
            <p:ph type="ftr" sz="quarter" idx="15"/>
          </p:nvPr>
        </p:nvSpPr>
        <p:spPr>
          <a:xfrm>
            <a:off x="695324" y="6257889"/>
            <a:ext cx="8644808" cy="108000"/>
          </a:xfrm>
        </p:spPr>
        <p:txBody>
          <a:bodyPr/>
          <a:lstStyle/>
          <a:p>
            <a:r>
              <a:rPr lang="fr-FR" noProof="0" dirty="0" err="1" smtClean="0"/>
              <a:t>Continuous</a:t>
            </a:r>
            <a:r>
              <a:rPr lang="fr-FR" noProof="0" dirty="0" smtClean="0"/>
              <a:t> ATS </a:t>
            </a:r>
            <a:r>
              <a:rPr lang="fr-FR" noProof="0" dirty="0" err="1" smtClean="0"/>
              <a:t>Inservice</a:t>
            </a:r>
            <a:r>
              <a:rPr lang="fr-FR" noProof="0" dirty="0" smtClean="0"/>
              <a:t> Guide (Agile part # 011401 </a:t>
            </a:r>
            <a:r>
              <a:rPr lang="fr-FR" noProof="0" dirty="0" err="1" smtClean="0"/>
              <a:t>Rev</a:t>
            </a:r>
            <a:r>
              <a:rPr lang="fr-FR" noProof="0" dirty="0" smtClean="0"/>
              <a:t> AA</a:t>
            </a:r>
            <a:r>
              <a:rPr lang="fr-FR" dirty="0"/>
              <a:t>) MCV00095110 REVA</a:t>
            </a:r>
            <a:endParaRPr lang="en-US" noProof="0" dirty="0"/>
          </a:p>
        </p:txBody>
      </p:sp>
      <p:sp>
        <p:nvSpPr>
          <p:cNvPr id="6" name="Slide Number Placeholder 5"/>
          <p:cNvSpPr>
            <a:spLocks noGrp="1"/>
          </p:cNvSpPr>
          <p:nvPr>
            <p:ph type="sldNum" sz="quarter" idx="16"/>
          </p:nvPr>
        </p:nvSpPr>
        <p:spPr>
          <a:xfrm>
            <a:off x="695324" y="6558174"/>
            <a:ext cx="8644808" cy="108000"/>
          </a:xfrm>
        </p:spPr>
        <p:txBody>
          <a:bodyPr/>
          <a:lstStyle/>
          <a:p>
            <a:r>
              <a:rPr lang="en-US"/>
              <a:t>Page </a:t>
            </a:r>
            <a:fld id="{11A20EE6-9D0E-4D2E-AC18-D673A8617645}" type="slidenum">
              <a:rPr lang="en-US" smtClean="0"/>
              <a:pPr/>
              <a:t>9</a:t>
            </a:fld>
            <a:endParaRPr lang="en-US" dirty="0"/>
          </a:p>
        </p:txBody>
      </p:sp>
      <p:sp>
        <p:nvSpPr>
          <p:cNvPr id="7" name="Title 6"/>
          <p:cNvSpPr>
            <a:spLocks noGrp="1"/>
          </p:cNvSpPr>
          <p:nvPr>
            <p:ph type="title"/>
          </p:nvPr>
        </p:nvSpPr>
        <p:spPr>
          <a:xfrm>
            <a:off x="694800" y="403200"/>
            <a:ext cx="7273200" cy="676800"/>
          </a:xfrm>
        </p:spPr>
        <p:txBody>
          <a:bodyPr/>
          <a:lstStyle/>
          <a:p>
            <a:r>
              <a:rPr lang="en-US" dirty="0"/>
              <a:t>Continuous ATS Set-up: </a:t>
            </a:r>
            <a:r>
              <a:rPr lang="en-US" dirty="0" smtClean="0"/>
              <a:t>Using </a:t>
            </a:r>
            <a:r>
              <a:rPr lang="en-US" dirty="0"/>
              <a:t>n</a:t>
            </a:r>
            <a:r>
              <a:rPr lang="en-US" dirty="0" smtClean="0"/>
              <a:t>on-self </a:t>
            </a:r>
            <a:r>
              <a:rPr lang="en-US" dirty="0"/>
              <a:t>priming pump</a:t>
            </a:r>
          </a:p>
        </p:txBody>
      </p:sp>
      <p:pic>
        <p:nvPicPr>
          <p:cNvPr id="3" name="Picture 2"/>
          <p:cNvPicPr>
            <a:picLocks noChangeAspect="1"/>
          </p:cNvPicPr>
          <p:nvPr/>
        </p:nvPicPr>
        <p:blipFill>
          <a:blip r:embed="rId2"/>
          <a:stretch>
            <a:fillRect/>
          </a:stretch>
        </p:blipFill>
        <p:spPr>
          <a:xfrm>
            <a:off x="8760000" y="1569103"/>
            <a:ext cx="3024000" cy="3774545"/>
          </a:xfrm>
          <a:prstGeom prst="rect">
            <a:avLst/>
          </a:prstGeom>
        </p:spPr>
      </p:pic>
    </p:spTree>
    <p:extLst>
      <p:ext uri="{BB962C8B-B14F-4D97-AF65-F5344CB8AC3E}">
        <p14:creationId xmlns:p14="http://schemas.microsoft.com/office/powerpoint/2010/main" val="1564200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tinge Master 16:9">
  <a:themeElements>
    <a:clrScheme name="Getinge Corporate Design Colors">
      <a:dk1>
        <a:srgbClr val="595857"/>
      </a:dk1>
      <a:lt1>
        <a:srgbClr val="FFFFFF"/>
      </a:lt1>
      <a:dk2>
        <a:srgbClr val="18274A"/>
      </a:dk2>
      <a:lt2>
        <a:srgbClr val="E9E4E3"/>
      </a:lt2>
      <a:accent1>
        <a:srgbClr val="18274A"/>
      </a:accent1>
      <a:accent2>
        <a:srgbClr val="495A6B"/>
      </a:accent2>
      <a:accent3>
        <a:srgbClr val="8B7E79"/>
      </a:accent3>
      <a:accent4>
        <a:srgbClr val="BFB1AC"/>
      </a:accent4>
      <a:accent5>
        <a:srgbClr val="D4CAC8"/>
      </a:accent5>
      <a:accent6>
        <a:srgbClr val="E9E4E3"/>
      </a:accent6>
      <a:hlink>
        <a:srgbClr val="18274A"/>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0%">
      <a:srgbClr val="6FCDD0"/>
    </a:custClr>
    <a:custClr name="Ocean 40%">
      <a:srgbClr val="ADE2E4"/>
    </a:custClr>
    <a:custClr name="Poppy">
      <a:srgbClr val="E94F35"/>
    </a:custClr>
    <a:custClr name="Poppy 70%">
      <a:srgbClr val="F08472"/>
    </a:custClr>
    <a:custClr name="Poppy 40%">
      <a:srgbClr val="F6B9AE"/>
    </a:custClr>
    <a:custClr name="Sun">
      <a:srgbClr val="F39200"/>
    </a:custClr>
    <a:custClr name="Sun 70%">
      <a:srgbClr val="F7B34D"/>
    </a:custClr>
    <a:custClr name="Sun 40%">
      <a:srgbClr val="FAD399"/>
    </a:custClr>
    <a:custClr name="Grass">
      <a:srgbClr val="94B654"/>
    </a:custClr>
    <a:custClr name="Grass 70%">
      <a:srgbClr val="B4CC87"/>
    </a:custClr>
    <a:custClr name="Grass 40%">
      <a:srgbClr val="D4E2BB"/>
    </a:custClr>
  </a:custClrLst>
  <a:extLst>
    <a:ext uri="{05A4C25C-085E-4340-85A3-A5531E510DB2}">
      <thm15:themeFamily xmlns:thm15="http://schemas.microsoft.com/office/thememl/2012/main" name="Getinge_16-9.potx" id="{E3B5572A-8C7A-44B3-AA03-83AB4A4E6528}" vid="{D2896CD1-6BDE-4FCA-9990-01A51FE547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3F484FED48A142B49F05405E2A576D" ma:contentTypeVersion="8" ma:contentTypeDescription="Create a new document." ma:contentTypeScope="" ma:versionID="949818e437a7b38b2d4adcb2b2aa78f6">
  <xsd:schema xmlns:xsd="http://www.w3.org/2001/XMLSchema" xmlns:xs="http://www.w3.org/2001/XMLSchema" xmlns:p="http://schemas.microsoft.com/office/2006/metadata/properties" xmlns:ns3="8e83794d-5044-4c71-b687-67a4dafdcf08" xmlns:ns4="40c240cc-4634-4b41-8643-78b006475b7a" targetNamespace="http://schemas.microsoft.com/office/2006/metadata/properties" ma:root="true" ma:fieldsID="aadc55f4d6e6968a4aa56161941fd728" ns3:_="" ns4:_="">
    <xsd:import namespace="8e83794d-5044-4c71-b687-67a4dafdcf08"/>
    <xsd:import namespace="40c240cc-4634-4b41-8643-78b006475b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3794d-5044-4c71-b687-67a4dafdc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c240cc-4634-4b41-8643-78b006475b7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DD513-0DA3-49CC-80B1-F8C2A7EE2D4F}">
  <ds:schemaRefs>
    <ds:schemaRef ds:uri="http://schemas.microsoft.com/sharepoint/v3/contenttype/forms"/>
  </ds:schemaRefs>
</ds:datastoreItem>
</file>

<file path=customXml/itemProps2.xml><?xml version="1.0" encoding="utf-8"?>
<ds:datastoreItem xmlns:ds="http://schemas.openxmlformats.org/officeDocument/2006/customXml" ds:itemID="{EB7461E2-FB66-4053-A644-19750AA8C9B8}">
  <ds:schemaRefs>
    <ds:schemaRef ds:uri="40c240cc-4634-4b41-8643-78b006475b7a"/>
    <ds:schemaRef ds:uri="8e83794d-5044-4c71-b687-67a4dafdcf08"/>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44B045F-F379-4CD2-9B59-5A57FF935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3794d-5044-4c71-b687-67a4dafdcf08"/>
    <ds:schemaRef ds:uri="40c240cc-4634-4b41-8643-78b006475b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Getinge_16-9</Template>
  <TotalTime>9421</TotalTime>
  <Words>1202</Words>
  <Application>Microsoft Office PowerPoint</Application>
  <PresentationFormat>Widescreen</PresentationFormat>
  <Paragraphs>134</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Getinge Master 16:9</vt:lpstr>
      <vt:lpstr>  Patient Blood Management  In-service Guide  Using Blood Recovery Unit (BRU) drains for continuous ATS</vt:lpstr>
      <vt:lpstr>Advantages of Continuous ATS</vt:lpstr>
      <vt:lpstr>What is needed for Continuous ATS?</vt:lpstr>
      <vt:lpstr>Remember:  Continuous ATS can be done with any Blood Recovery Unit (BRU) drain (Ocean 2050, Oasis 3650, Express 4050)</vt:lpstr>
      <vt:lpstr>Closer look at blood filter chamber design</vt:lpstr>
      <vt:lpstr>Continuous ATS requires the following:  1) BRU drain (Ocean 2050, Oasis 3650, Express 4050) 2) 40micron micro-emboli filter 3) Blood-compatible, non-vented IV tubing 4) Blood-compatible, infusion pump 5) 3-way stopcock 6) 60cc syringe</vt:lpstr>
      <vt:lpstr>Continuous ATS Set-up  with non-self priming pumps</vt:lpstr>
      <vt:lpstr>Continuous ATS Set-up: Using non-self priming pump</vt:lpstr>
      <vt:lpstr>Continuous ATS Set-up: Using non-self priming pump</vt:lpstr>
      <vt:lpstr>Pump Set-up: Non-self priming</vt:lpstr>
      <vt:lpstr>Continuous ATS Set-up  with self priming pumps</vt:lpstr>
      <vt:lpstr>Pump Set-up: Self priming infusion pump</vt:lpstr>
      <vt:lpstr>Recording Patient Drainage</vt:lpstr>
      <vt:lpstr>Recording Patient Drainage</vt:lpstr>
      <vt:lpstr>Recording Patient Drainage</vt:lpstr>
      <vt:lpstr>AABB Guidelines</vt:lpstr>
      <vt:lpstr>Thank you!!</vt:lpstr>
      <vt:lpstr>PowerPoint Presentation</vt:lpstr>
    </vt:vector>
  </TitlesOfParts>
  <Company>Getinge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Atrium Blood Recovery Unit (BRU) drains for Continuous ATS</dc:title>
  <dc:creator>Michael Watts</dc:creator>
  <cp:lastModifiedBy>Beth Newman</cp:lastModifiedBy>
  <cp:revision>34</cp:revision>
  <dcterms:created xsi:type="dcterms:W3CDTF">2019-05-03T15:55:46Z</dcterms:created>
  <dcterms:modified xsi:type="dcterms:W3CDTF">2019-10-10T03:08:26Z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0x010100C13F484FED48A142B49F05405E2A576D</vt:lpwstr>
  </property>
</Properties>
</file>